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Lst>
  <p:notesMasterIdLst>
    <p:notesMasterId r:id="rId5"/>
  </p:notesMasterIdLst>
  <p:sldIdLst>
    <p:sldId id="257" r:id="rId4"/>
    <p:sldId id="259" r:id="rId6"/>
    <p:sldId id="264" r:id="rId7"/>
    <p:sldId id="337" r:id="rId8"/>
    <p:sldId id="338" r:id="rId9"/>
    <p:sldId id="263" r:id="rId10"/>
    <p:sldId id="261" r:id="rId11"/>
    <p:sldId id="262" r:id="rId12"/>
    <p:sldId id="265" r:id="rId13"/>
    <p:sldId id="266" r:id="rId14"/>
    <p:sldId id="269" r:id="rId15"/>
    <p:sldId id="303" r:id="rId16"/>
    <p:sldId id="305" r:id="rId17"/>
    <p:sldId id="310" r:id="rId18"/>
    <p:sldId id="311" r:id="rId19"/>
    <p:sldId id="333" r:id="rId20"/>
    <p:sldId id="309" r:id="rId21"/>
    <p:sldId id="312" r:id="rId22"/>
    <p:sldId id="313" r:id="rId23"/>
    <p:sldId id="314" r:id="rId24"/>
    <p:sldId id="315" r:id="rId25"/>
    <p:sldId id="316" r:id="rId26"/>
    <p:sldId id="317" r:id="rId27"/>
    <p:sldId id="318" r:id="rId28"/>
    <p:sldId id="319" r:id="rId29"/>
    <p:sldId id="336" r:id="rId30"/>
    <p:sldId id="334" r:id="rId31"/>
    <p:sldId id="322" r:id="rId32"/>
    <p:sldId id="325" r:id="rId33"/>
    <p:sldId id="286" r:id="rId34"/>
    <p:sldId id="291" r:id="rId35"/>
    <p:sldId id="327" r:id="rId36"/>
    <p:sldId id="329" r:id="rId37"/>
    <p:sldId id="330" r:id="rId38"/>
    <p:sldId id="331" r:id="rId39"/>
    <p:sldId id="332" r:id="rId40"/>
    <p:sldId id="339" r:id="rId41"/>
    <p:sldId id="629" r:id="rId42"/>
    <p:sldId id="627" r:id="rId43"/>
    <p:sldId id="328" r:id="rId4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EBEC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5964"/>
  </p:normalViewPr>
  <p:slideViewPr>
    <p:cSldViewPr snapToGrid="0">
      <p:cViewPr varScale="1">
        <p:scale>
          <a:sx n="128" d="100"/>
          <a:sy n="128" d="100"/>
        </p:scale>
        <p:origin x="4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架构一种主从架构，测试人员编写测试脚本并且配置相关参数输入到主节点上，主节点通过控制器完成测试上下文的初始化，并且将上下文与测试任务分发到从节点上，从节点将基于脚本启动一组虚拟机，根据分配到的测试任务调用虚拟机接口，根据脚本中定制的测试用例，基于同一的底层区块链客户端接口（</a:t>
            </a:r>
            <a:r>
              <a:rPr lang="en-US" altLang="zh-CN" dirty="0"/>
              <a:t>NBI</a:t>
            </a:r>
            <a:r>
              <a:rPr lang="zh-CN" altLang="en-US" dirty="0">
                <a:ea typeface="宋体" charset="0"/>
              </a:rPr>
              <a:t>，</a:t>
            </a:r>
            <a:r>
              <a:rPr lang="en-US" altLang="zh-CN" dirty="0">
                <a:ea typeface="宋体" charset="0"/>
              </a:rPr>
              <a:t>Northbound Blockchain interface</a:t>
            </a:r>
            <a:r>
              <a:rPr lang="zh-CN" altLang="en-US" dirty="0"/>
              <a:t>），向区块链平台发送交易或请求。从节点统计数据，并汇总到主节点上，由主节点同一导出到其他数据库或可视化工具中。</a:t>
            </a:r>
            <a:endParaRPr lang="zh-CN" altLang="en-US" dirty="0"/>
          </a:p>
          <a:p>
            <a:endParaRPr kumimoji="1" lang="zh-CN" altLang="en-US" dirty="0"/>
          </a:p>
          <a:p>
            <a:r>
              <a:rPr kumimoji="1" lang="zh-CN" altLang="en-US" dirty="0"/>
              <a:t>  基准层：基准层包含</a:t>
            </a:r>
            <a:r>
              <a:rPr kumimoji="1" lang="en-US" altLang="zh-CN" dirty="0"/>
              <a:t>2</a:t>
            </a:r>
            <a:r>
              <a:rPr kumimoji="1" lang="zh-CN" altLang="en-US" dirty="0"/>
              <a:t>个关键元素，脚本和配置，脚本为用户提供可定制化与区块链平台交互的测试用例，配置为用户提供压力属性。</a:t>
            </a:r>
            <a:endParaRPr kumimoji="1" lang="zh-CN" altLang="en-US" dirty="0"/>
          </a:p>
          <a:p>
            <a:endParaRPr kumimoji="1" lang="zh-CN" altLang="en-US" dirty="0"/>
          </a:p>
          <a:p>
            <a:r>
              <a:rPr kumimoji="1" lang="zh-CN" altLang="en-US" dirty="0"/>
              <a:t>master层：  master层包括控制器和数据汇总两个关键元素，即根据输入的测试用例中包含的参数和脚本来控制平台按照指定的形式、数量来进行压力输出，并汇总压力输出情况进行数据统计。控制器负责控制平台的  整个流程，包括根据测试用例进行相应的初始化、通过分布式控制对压力机的压力输出情况以及压力机对压力数据的统计控制；数据汇总负责收集从压力机反馈的压力数据，并对数据进行汇总统计。</a:t>
            </a:r>
            <a:endParaRPr kumimoji="1" lang="zh-CN" altLang="en-US" dirty="0"/>
          </a:p>
          <a:p>
            <a:endParaRPr kumimoji="1" lang="zh-CN" altLang="en-US" dirty="0"/>
          </a:p>
          <a:p>
            <a:r>
              <a:rPr kumimoji="1" lang="zh-CN" altLang="en-US" dirty="0"/>
              <a:t>worker层：worker层包括压力调度和数据统计两个关键元素，即根据分布式控制指定的压力输出参数，均匀、稳定的输出压力，并统计当前worker输出的压力数据。压力调度负责根据指定的参数，定时、定量的向测试平台输出压力，即一秒钟总共要输出多少压力，每次要输出多少压力，多长时间输出一次等；数据统计负责收集worker输出的压力情况，包括输出压力是否成功、输出压力的确认情况等。</a:t>
            </a:r>
            <a:endParaRPr kumimoji="1" lang="zh-CN" altLang="en-US" dirty="0"/>
          </a:p>
          <a:p>
            <a:endParaRPr kumimoji="1" lang="zh-CN" altLang="en-US" dirty="0"/>
          </a:p>
          <a:p>
            <a:r>
              <a:rPr kumimoji="1" lang="zh-CN" altLang="en-US" dirty="0"/>
              <a:t>虚拟机层：虚拟机是实际执行压力输出的基本单位，在测试中一个虚拟机具有自己独立的uid和上下文，运行基准层设定的测试脚本，模拟一个实际使用区块链系统的用户对区块链系统进行连续操作，当前已实现lua版本的虚拟机，后续根据需求进一步开发JavaScrip版本以及Python版本的虚拟机。</a:t>
            </a:r>
            <a:endParaRPr kumimoji="1" lang="zh-CN" altLang="en-US" dirty="0"/>
          </a:p>
          <a:p>
            <a:endParaRPr kumimoji="1" lang="zh-CN" altLang="en-US" dirty="0"/>
          </a:p>
          <a:p>
            <a:r>
              <a:rPr kumimoji="1" lang="zh-CN" altLang="en-US" dirty="0"/>
              <a:t>区块链平台层：每个虚拟机通过统一的区块链客户端，模拟用户对区块链进行操作，不同区块链系统通过gosdk实现接口进行适配，可支持多种区块链平台如Hyperchain、Fabric、Ethreum等。</a:t>
            </a:r>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a:p>
            <a:r>
              <a:rPr lang="en-US" altLang="zh-CN" dirty="0"/>
              <a:t>master</a:t>
            </a:r>
            <a:r>
              <a:rPr lang="zh-CN" altLang="en-US" dirty="0"/>
              <a:t>通过分布式控制器实现 </a:t>
            </a:r>
            <a:r>
              <a:rPr lang="en-US" altLang="zh-CN" dirty="0"/>
              <a:t>master</a:t>
            </a:r>
            <a:r>
              <a:rPr lang="zh-CN" altLang="en-US" dirty="0"/>
              <a:t>和</a:t>
            </a:r>
            <a:r>
              <a:rPr lang="en-US" altLang="zh-CN" dirty="0"/>
              <a:t>worker</a:t>
            </a:r>
            <a:r>
              <a:rPr lang="zh-CN" altLang="en-US" dirty="0"/>
              <a:t>的之间的联通，通过分布式控制器调用 </a:t>
            </a:r>
            <a:r>
              <a:rPr lang="en-US" altLang="zh-CN" dirty="0"/>
              <a:t>worker</a:t>
            </a:r>
            <a:r>
              <a:rPr lang="zh-CN" altLang="en-US" dirty="0"/>
              <a:t>层可分为</a:t>
            </a:r>
            <a:r>
              <a:rPr lang="en-US" altLang="zh-CN" dirty="0"/>
              <a:t>5</a:t>
            </a:r>
            <a:r>
              <a:rPr lang="zh-CN" altLang="en-US" dirty="0"/>
              <a:t>个模块</a:t>
            </a:r>
            <a:endParaRPr lang="zh-CN" altLang="en-US" dirty="0"/>
          </a:p>
          <a:p>
            <a:endParaRPr lang="zh-CN" altLang="en-US" dirty="0"/>
          </a:p>
          <a:p>
            <a:r>
              <a:rPr lang="zh-CN" altLang="en-US" dirty="0"/>
              <a:t>此外，</a:t>
            </a:r>
            <a:r>
              <a:rPr lang="en-US" altLang="zh-CN" dirty="0" err="1"/>
              <a:t>hyperbench</a:t>
            </a:r>
            <a:r>
              <a:rPr lang="zh-CN" altLang="en-US" dirty="0"/>
              <a:t>在执行</a:t>
            </a:r>
            <a:r>
              <a:rPr lang="zh-CN" altLang="en-US" dirty="0">
                <a:sym typeface="+mn-ea"/>
              </a:rPr>
              <a:t>测试任务时</a:t>
            </a:r>
            <a:r>
              <a:rPr lang="zh-CN" altLang="en-US" dirty="0"/>
              <a:t>，能够将测试文件上下文，例如密钥文件等，从主节点同步到从节点上，并且还可以同步运行时的上下文，例如部署合约产生的地址等等，尽可能保证主从节点上的起始状态下的上下文一致性。</a:t>
            </a:r>
            <a:endParaRPr lang="zh-CN" altLang="en-US" dirty="0"/>
          </a:p>
          <a:p>
            <a:r>
              <a:rPr lang="zh-CN" altLang="en-US" dirty="0"/>
              <a:t>从节点上对数据进行在线统计，并汇总到主节点上。这样开发者在执行测试时，就可以便捷的在主节点上进行测试构建与数据分析。</a:t>
            </a:r>
            <a:endParaRPr lang="zh-CN" altLang="en-US"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sym typeface="+mn-ea"/>
              </a:rPr>
              <a:t>此外，</a:t>
            </a:r>
            <a:r>
              <a:rPr lang="en-US" altLang="zh-CN" dirty="0" err="1">
                <a:sym typeface="+mn-ea"/>
              </a:rPr>
              <a:t>hyperbench</a:t>
            </a:r>
            <a:r>
              <a:rPr lang="zh-CN" altLang="en-US" dirty="0">
                <a:sym typeface="+mn-ea"/>
              </a:rPr>
              <a:t>在执行测试任务时，能够将测试文件上下文，例如密钥文件等，从主节点同步到从节点上，并且还可以同步运行时的上下文，例如部署合约产生的地址等等，尽可能保证主从节点上的起始状态下的上下文一致性。</a:t>
            </a:r>
            <a:endParaRPr lang="zh-CN" altLang="en-US" dirty="0"/>
          </a:p>
          <a:p>
            <a:r>
              <a:rPr lang="zh-CN" altLang="en-US" dirty="0">
                <a:sym typeface="+mn-ea"/>
              </a:rPr>
              <a:t>从节点上对数据进行在线统计，并汇总到主节点上。这样开发者在执行测试时，就可以便捷的在主节点上进行测试构建与数据分析。</a:t>
            </a:r>
            <a:endParaRPr lang="zh-CN" altLang="en-US" dirty="0"/>
          </a:p>
          <a:p>
            <a:r>
              <a:rPr lang="zh-CN" altLang="en-US" dirty="0">
                <a:sym typeface="+mn-ea"/>
              </a:rPr>
              <a:t>1.文件上下文同步：HyperBench只在master中接收压力测试对应的配置文件和测试脚本等文件数据，为了压力机worker也能了解到压力测试相关的信息，需要将压力测试相关的文件同步到worker中，以便压力机worker能够根据配置文件进行相应的初始化等准备操作。</a:t>
            </a:r>
            <a:endParaRPr lang="zh-CN" altLang="en-US"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Hyperbench</a:t>
            </a:r>
            <a:r>
              <a:rPr lang="zh-CN" altLang="en-US" dirty="0"/>
              <a:t>的核心技术之一是通过脚本构建测试用例，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开发者可以在脚本中实现系统暴露出的</a:t>
            </a:r>
            <a:r>
              <a:rPr lang="en-US" altLang="zh-CN" dirty="0"/>
              <a:t>hooks</a:t>
            </a:r>
            <a:r>
              <a:rPr lang="zh-CN" altLang="en-US" dirty="0"/>
              <a:t>进行灵活的测试用例定制，实现</a:t>
            </a:r>
            <a:r>
              <a:rPr lang="en-US" altLang="zh-CN" dirty="0"/>
              <a:t>hooks</a:t>
            </a:r>
            <a:r>
              <a:rPr lang="zh-CN" altLang="en-US" dirty="0"/>
              <a:t>的脚本会被放到虚拟机中运行，一些重计算的逻辑可以通过</a:t>
            </a:r>
            <a:r>
              <a:rPr lang="en-US" altLang="zh-CN" dirty="0"/>
              <a:t>go</a:t>
            </a:r>
            <a:r>
              <a:rPr lang="zh-CN" altLang="en-US" dirty="0"/>
              <a:t>实现的虚拟机插件进行性能优化，兼顾灵活与性能。系统会调用特定的</a:t>
            </a:r>
            <a:r>
              <a:rPr lang="en-US" altLang="zh-CN" dirty="0"/>
              <a:t>hook</a:t>
            </a:r>
            <a:r>
              <a:rPr lang="zh-CN" altLang="en-US" dirty="0"/>
              <a:t>来获取测试数据。</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Worker </a:t>
            </a:r>
            <a:endParaRPr kumimoji="1" lang="en-US" altLang="zh-CN"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1.BeforeDeploy：在部署合约前执行，只在master上执行一次，用于完成部署合约前的准备工作；</a:t>
            </a:r>
            <a:endParaRPr kumimoji="1" lang="zh-CN" altLang="en-US" dirty="0"/>
          </a:p>
          <a:p>
            <a:r>
              <a:rPr kumimoji="1" lang="zh-CN" altLang="en-US" dirty="0"/>
              <a:t>2.DeployContract：用于部署合约，属于对内的钩子函数，即代码内部实现；</a:t>
            </a:r>
            <a:endParaRPr kumimoji="1" lang="zh-CN" altLang="en-US" dirty="0"/>
          </a:p>
          <a:p>
            <a:r>
              <a:rPr kumimoji="1" lang="zh-CN" altLang="en-US" dirty="0"/>
              <a:t>3.BeforeGet：在合约部署完成之后、生成压力机输出压力时的上下文之前执行，只在master上执行一次，可用于合约初始化等；</a:t>
            </a:r>
            <a:endParaRPr kumimoji="1" lang="zh-CN" altLang="en-US" dirty="0"/>
          </a:p>
          <a:p>
            <a:r>
              <a:rPr kumimoji="1" lang="zh-CN" altLang="en-US" dirty="0"/>
              <a:t>4.GetContext：用于生成压力机输出压力时的上下文，属于对内的钩子函数；</a:t>
            </a:r>
            <a:endParaRPr kumimoji="1" lang="zh-CN" altLang="en-US" dirty="0"/>
          </a:p>
          <a:p>
            <a:r>
              <a:rPr kumimoji="1" lang="zh-CN" altLang="en-US" dirty="0"/>
              <a:t>5.BeforeSet：在生成上下文之后、设置压力机上下文之前执行，每个worker上的每个VM都会执行一次；</a:t>
            </a:r>
            <a:endParaRPr kumimoji="1" lang="zh-CN" altLang="en-US" dirty="0"/>
          </a:p>
          <a:p>
            <a:r>
              <a:rPr kumimoji="1" lang="zh-CN" altLang="en-US" dirty="0"/>
              <a:t>6.SetContext：用于设置压力机输出压力时的上下文，属于对内的钩子函数；</a:t>
            </a:r>
            <a:endParaRPr kumimoji="1" lang="zh-CN" altLang="en-US" dirty="0"/>
          </a:p>
          <a:p>
            <a:r>
              <a:rPr kumimoji="1" lang="zh-CN" altLang="en-US" dirty="0"/>
              <a:t>7.BeforeRun：在设置完压力机上下文之后、输出压力测试前执行，每个worker上的每个VM都会执行一次；</a:t>
            </a:r>
            <a:endParaRPr kumimoji="1" lang="zh-CN" altLang="en-US" dirty="0"/>
          </a:p>
          <a:p>
            <a:r>
              <a:rPr kumimoji="1" lang="zh-CN" altLang="en-US" dirty="0"/>
              <a:t>8.Run：用于输出压力，输出了多少总压力，就会执行多少次；</a:t>
            </a:r>
            <a:endParaRPr kumimoji="1" lang="zh-CN" altLang="en-US" dirty="0"/>
          </a:p>
          <a:p>
            <a:r>
              <a:rPr kumimoji="1" lang="zh-CN" altLang="en-US" dirty="0"/>
              <a:t>9.AfterRun：在压力输出后执行，每个worker上的每个VM都会执行一次；</a:t>
            </a:r>
            <a:endParaRPr kumimoji="1" lang="zh-CN" altLang="en-US" dirty="0"/>
          </a:p>
          <a:p>
            <a:r>
              <a:rPr kumimoji="1" lang="zh-CN" altLang="en-US" dirty="0"/>
              <a:t>10.Statistics：用于统计压力输出情况，属于对内的钩子函数。</a:t>
            </a:r>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将不同的区块链系统的操作整合成了的北向区块链接口，以区块链客户端</a:t>
            </a:r>
            <a:r>
              <a:rPr lang="en-US" altLang="zh-CN" dirty="0"/>
              <a:t>go</a:t>
            </a:r>
            <a:r>
              <a:rPr lang="zh-CN" altLang="en-US" dirty="0"/>
              <a:t>插件的形式注入虚拟机供使用，不同平台通过</a:t>
            </a:r>
            <a:r>
              <a:rPr lang="en-US" altLang="zh-CN" dirty="0"/>
              <a:t>SDK</a:t>
            </a:r>
            <a:r>
              <a:rPr lang="zh-CN" altLang="en-US" dirty="0"/>
              <a:t>实现接口，完成适配。</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在区块链领域实现通用区块链基准测试工具面临的主要难题有两方面：一方面是由于现在并没有统一的区块链系统功能要求，各区块链系统所提供的功能各不相同，如何整合、适配主流的区块链系统就是一个值得思考的问题；另一方面是现在也没有区块链系统的统一的基准测试规范，大多是由系统研发公司与研究机构自行提出，因此测试用例随着时间会不断变化，如何快速、灵活地根据变化的测试用例快速搭建测试环境同样是一个需要考虑的问题。Frigate对上述两个问题的解答是：从实际区块链系统使用者的视角，将区块链操作接口抽象成统一的合约部署、调用、查询等接口，借此来解决统一适配的问题；测试逻辑以脚本的形式来构造</a:t>
            </a:r>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将不同的区块链系统的操作整合成了的北向区块链接口，以区块链客户端</a:t>
            </a:r>
            <a:r>
              <a:rPr lang="en-US" altLang="zh-CN" dirty="0"/>
              <a:t>go</a:t>
            </a:r>
            <a:r>
              <a:rPr lang="zh-CN" altLang="en-US" dirty="0"/>
              <a:t>插件的形式注入虚拟机供使用，不同平台通过</a:t>
            </a:r>
            <a:r>
              <a:rPr lang="en-US" altLang="zh-CN" dirty="0"/>
              <a:t>SDK</a:t>
            </a:r>
            <a:r>
              <a:rPr lang="zh-CN" altLang="en-US" dirty="0"/>
              <a:t>实现接口，完成适配</a:t>
            </a:r>
            <a:endParaRPr lang="zh-CN" altLang="en-US" dirty="0"/>
          </a:p>
          <a:p>
            <a:endParaRPr kumimoji="1" lang="zh-CN" altLang="en-US" dirty="0"/>
          </a:p>
          <a:p>
            <a:pPr marL="0" indent="304800" algn="l"/>
            <a:endParaRPr lang="en-US" altLang="zh-CN" b="0">
              <a:latin typeface="宋体" charset="0"/>
              <a:cs typeface="宋体" charset="0"/>
            </a:endParaRPr>
          </a:p>
          <a:p>
            <a:pPr marL="0" indent="304800" algn="l"/>
            <a:r>
              <a:rPr lang="zh-CN" altLang="en-US" b="1">
                <a:latin typeface="宋体" charset="0"/>
                <a:cs typeface="宋体" charset="0"/>
                <a:sym typeface="+mn-ea"/>
              </a:rPr>
              <a:t>转账交易</a:t>
            </a:r>
            <a:endParaRPr lang="zh-CN" altLang="en-US" b="1">
              <a:latin typeface="宋体" charset="0"/>
              <a:cs typeface="宋体" charset="0"/>
            </a:endParaRPr>
          </a:p>
          <a:p>
            <a:pPr marL="0" indent="304800" algn="l"/>
            <a:r>
              <a:rPr lang="en-US" altLang="zh-CN">
                <a:latin typeface="宋体" charset="0"/>
                <a:cs typeface="宋体" charset="0"/>
                <a:sym typeface="+mn-ea"/>
              </a:rPr>
              <a:t>1. </a:t>
            </a:r>
            <a:r>
              <a:rPr lang="zh-CN" altLang="en-US">
                <a:latin typeface="宋体" charset="0"/>
                <a:cs typeface="宋体" charset="0"/>
                <a:sym typeface="+mn-ea"/>
              </a:rPr>
              <a:t>转账交易：用于向区块链平台发送转账交易，在钩子函数</a:t>
            </a:r>
            <a:r>
              <a:rPr lang="en-US" altLang="zh-CN">
                <a:latin typeface="宋体" charset="0"/>
                <a:cs typeface="宋体" charset="0"/>
                <a:sym typeface="+mn-ea"/>
              </a:rPr>
              <a:t>Run</a:t>
            </a:r>
            <a:r>
              <a:rPr lang="zh-CN" altLang="en-US">
                <a:latin typeface="宋体" charset="0"/>
                <a:cs typeface="宋体" charset="0"/>
                <a:sym typeface="+mn-ea"/>
              </a:rPr>
              <a:t>中，根据实际情况选择是否调用、以及传入的参数等。</a:t>
            </a:r>
            <a:endParaRPr lang="zh-CN" altLang="en-US">
              <a:latin typeface="宋体" charset="0"/>
              <a:cs typeface="宋体" charset="0"/>
              <a:sym typeface="+mn-ea"/>
            </a:endParaRPr>
          </a:p>
          <a:p>
            <a:pPr marL="0" indent="304800" algn="l"/>
            <a:endParaRPr lang="zh-CN" altLang="en-US" b="0">
              <a:latin typeface="宋体" charset="0"/>
              <a:cs typeface="宋体" charset="0"/>
              <a:sym typeface="+mn-ea"/>
            </a:endParaRPr>
          </a:p>
          <a:p>
            <a:pPr marL="0" indent="304800" algn="l"/>
            <a:endParaRPr lang="zh-CN" altLang="en-US" b="0">
              <a:latin typeface="宋体" charset="0"/>
              <a:cs typeface="宋体" charset="0"/>
              <a:sym typeface="+mn-ea"/>
            </a:endParaRPr>
          </a:p>
          <a:p>
            <a:pPr marL="0" indent="304800" algn="l"/>
            <a:r>
              <a:rPr lang="zh-CN" altLang="en-US" b="1">
                <a:latin typeface="宋体" charset="0"/>
                <a:cs typeface="宋体" charset="0"/>
                <a:sym typeface="+mn-ea"/>
              </a:rPr>
              <a:t>合约交易</a:t>
            </a:r>
            <a:endParaRPr lang="en-US" altLang="zh-CN" b="0">
              <a:latin typeface="宋体" charset="0"/>
              <a:cs typeface="宋体" charset="0"/>
            </a:endParaRPr>
          </a:p>
          <a:p>
            <a:pPr marL="0" indent="304800" algn="l"/>
            <a:r>
              <a:rPr lang="en-US" altLang="zh-CN">
                <a:latin typeface="宋体" charset="0"/>
                <a:cs typeface="宋体" charset="0"/>
                <a:sym typeface="+mn-ea"/>
              </a:rPr>
              <a:t>1. </a:t>
            </a:r>
            <a:r>
              <a:rPr lang="zh-CN" altLang="en-US">
                <a:latin typeface="宋体" charset="0"/>
                <a:cs typeface="宋体" charset="0"/>
                <a:sym typeface="+mn-ea"/>
              </a:rPr>
              <a:t>部署合约：用于向区块链平台部署合约，在虚拟机调用钩子函数</a:t>
            </a:r>
            <a:r>
              <a:rPr lang="en-US" altLang="zh-CN">
                <a:latin typeface="宋体" charset="0"/>
                <a:cs typeface="宋体" charset="0"/>
                <a:sym typeface="+mn-ea"/>
              </a:rPr>
              <a:t>DeployContract</a:t>
            </a:r>
            <a:r>
              <a:rPr lang="zh-CN" altLang="en-US">
                <a:latin typeface="宋体" charset="0"/>
                <a:cs typeface="宋体" charset="0"/>
                <a:sym typeface="+mn-ea"/>
              </a:rPr>
              <a:t>时，实际调用的是此接口对应的实现方法。</a:t>
            </a:r>
            <a:endParaRPr lang="zh-CN" altLang="en-US" b="0">
              <a:latin typeface="宋体" charset="0"/>
              <a:cs typeface="宋体" charset="0"/>
            </a:endParaRPr>
          </a:p>
          <a:p>
            <a:pPr marL="0" indent="304800" algn="l"/>
            <a:r>
              <a:rPr lang="en-US" altLang="zh-CN">
                <a:latin typeface="宋体" charset="0"/>
                <a:cs typeface="宋体" charset="0"/>
                <a:sym typeface="+mn-ea"/>
              </a:rPr>
              <a:t>       2. </a:t>
            </a:r>
            <a:r>
              <a:rPr lang="zh-CN" altLang="en-US">
                <a:latin typeface="宋体" charset="0"/>
                <a:cs typeface="宋体" charset="0"/>
                <a:sym typeface="+mn-ea"/>
              </a:rPr>
              <a:t>执行合约：用于调用区块链平台中的合约，在钩子函数</a:t>
            </a:r>
            <a:r>
              <a:rPr lang="en-US" altLang="zh-CN">
                <a:latin typeface="宋体" charset="0"/>
                <a:cs typeface="宋体" charset="0"/>
                <a:sym typeface="+mn-ea"/>
              </a:rPr>
              <a:t>Run</a:t>
            </a:r>
            <a:r>
              <a:rPr lang="zh-CN" altLang="en-US">
                <a:latin typeface="宋体" charset="0"/>
                <a:cs typeface="宋体" charset="0"/>
                <a:sym typeface="+mn-ea"/>
              </a:rPr>
              <a:t>中，根据实际情况选择是否调用、以及传入的参数等。</a:t>
            </a:r>
            <a:endParaRPr lang="zh-CN" altLang="en-US" b="0">
              <a:latin typeface="宋体" charset="0"/>
              <a:cs typeface="宋体" charset="0"/>
            </a:endParaRPr>
          </a:p>
          <a:p>
            <a:pPr marL="0" indent="304800" algn="l"/>
            <a:endParaRPr lang="zh-CN" altLang="en-US" b="0">
              <a:latin typeface="宋体" charset="0"/>
              <a:cs typeface="宋体" charset="0"/>
            </a:endParaRPr>
          </a:p>
          <a:p>
            <a:pPr marL="0" indent="304800" algn="l"/>
            <a:r>
              <a:rPr lang="en-US" altLang="zh-CN">
                <a:latin typeface="宋体" charset="0"/>
                <a:cs typeface="宋体" charset="0"/>
                <a:sym typeface="+mn-ea"/>
              </a:rPr>
              <a:t>      3. </a:t>
            </a:r>
            <a:r>
              <a:rPr lang="zh-CN" altLang="en-US">
                <a:latin typeface="宋体" charset="0"/>
                <a:cs typeface="宋体" charset="0"/>
                <a:sym typeface="+mn-ea"/>
              </a:rPr>
              <a:t>交易确认：用于查询交易回执，在执行合约或转账交易时，确认异步处理的交易执行结果。</a:t>
            </a:r>
            <a:endParaRPr lang="zh-CN" altLang="en-US" b="0">
              <a:latin typeface="宋体" charset="0"/>
              <a:cs typeface="宋体" charset="0"/>
            </a:endParaRPr>
          </a:p>
          <a:p>
            <a:pPr marL="0" indent="304800" algn="l"/>
            <a:endParaRPr lang="en-US" altLang="zh-CN" b="0">
              <a:latin typeface="宋体" charset="0"/>
              <a:cs typeface="宋体" charset="0"/>
            </a:endParaRPr>
          </a:p>
          <a:p>
            <a:pPr marL="0" indent="304800" algn="l"/>
            <a:r>
              <a:rPr lang="zh-CN" altLang="en-US" b="1">
                <a:latin typeface="宋体" charset="0"/>
                <a:cs typeface="宋体" charset="0"/>
                <a:sym typeface="+mn-ea"/>
              </a:rPr>
              <a:t>      预留接口</a:t>
            </a:r>
            <a:endParaRPr lang="en-US" altLang="zh-CN" b="0">
              <a:latin typeface="宋体" charset="0"/>
              <a:cs typeface="宋体" charset="0"/>
            </a:endParaRPr>
          </a:p>
          <a:p>
            <a:pPr marL="0" indent="304800" algn="l"/>
            <a:r>
              <a:rPr lang="en-US" altLang="zh-CN">
                <a:latin typeface="宋体" charset="0"/>
                <a:cs typeface="宋体" charset="0"/>
                <a:sym typeface="+mn-ea"/>
              </a:rPr>
              <a:t>5. </a:t>
            </a:r>
            <a:r>
              <a:rPr lang="zh-CN" altLang="en-US">
                <a:latin typeface="宋体" charset="0"/>
                <a:cs typeface="宋体" charset="0"/>
                <a:sym typeface="+mn-ea"/>
              </a:rPr>
              <a:t>查询数据：目前属于预留接口。</a:t>
            </a:r>
            <a:endParaRPr lang="zh-CN" altLang="en-US" b="0">
              <a:latin typeface="宋体" charset="0"/>
              <a:cs typeface="宋体" charset="0"/>
            </a:endParaRPr>
          </a:p>
          <a:p>
            <a:pPr marL="0" indent="304800" algn="l"/>
            <a:r>
              <a:rPr lang="en-US" altLang="zh-CN">
                <a:latin typeface="宋体" charset="0"/>
                <a:cs typeface="宋体" charset="0"/>
                <a:sym typeface="+mn-ea"/>
              </a:rPr>
              <a:t>6. </a:t>
            </a:r>
            <a:r>
              <a:rPr lang="zh-CN" altLang="en-US">
                <a:latin typeface="宋体" charset="0"/>
                <a:cs typeface="宋体" charset="0"/>
                <a:sym typeface="+mn-ea"/>
              </a:rPr>
              <a:t>配置项：用于接收配置项，从而修改在区块链客户端发送交易时的一些参数进行，具体支持哪些参数根据区块链平台客户端的实现类而定。</a:t>
            </a:r>
            <a:endParaRPr lang="zh-CN" altLang="en-US" b="0">
              <a:latin typeface="宋体" charset="0"/>
              <a:cs typeface="宋体" charset="0"/>
            </a:endParaRPr>
          </a:p>
          <a:p>
            <a:pPr marL="0" indent="304800" algn="l"/>
            <a:r>
              <a:rPr lang="en-US" altLang="zh-CN">
                <a:latin typeface="宋体" charset="0"/>
                <a:cs typeface="宋体" charset="0"/>
                <a:sym typeface="+mn-ea"/>
              </a:rPr>
              <a:t>7. </a:t>
            </a:r>
            <a:r>
              <a:rPr lang="zh-CN" altLang="en-US">
                <a:latin typeface="宋体" charset="0"/>
                <a:cs typeface="宋体" charset="0"/>
                <a:sym typeface="+mn-ea"/>
              </a:rPr>
              <a:t>生成上下文：用于生成压力机输出压力时的上下文，例如合约地址、合约</a:t>
            </a:r>
            <a:r>
              <a:rPr lang="en-US" altLang="zh-CN">
                <a:latin typeface="宋体" charset="0"/>
                <a:cs typeface="宋体" charset="0"/>
                <a:sym typeface="+mn-ea"/>
              </a:rPr>
              <a:t>abi</a:t>
            </a:r>
            <a:r>
              <a:rPr lang="zh-CN" altLang="en-US">
                <a:latin typeface="宋体" charset="0"/>
                <a:cs typeface="宋体" charset="0"/>
                <a:sym typeface="+mn-ea"/>
              </a:rPr>
              <a:t>等。在虚拟机调用钩子函数</a:t>
            </a:r>
            <a:r>
              <a:rPr lang="en-US" altLang="zh-CN">
                <a:latin typeface="宋体" charset="0"/>
                <a:cs typeface="宋体" charset="0"/>
                <a:sym typeface="+mn-ea"/>
              </a:rPr>
              <a:t>GetContext</a:t>
            </a:r>
            <a:r>
              <a:rPr lang="zh-CN" altLang="en-US">
                <a:latin typeface="宋体" charset="0"/>
                <a:cs typeface="宋体" charset="0"/>
                <a:sym typeface="+mn-ea"/>
              </a:rPr>
              <a:t>时，实际调用的是此接口对应的实现方法。</a:t>
            </a:r>
            <a:endParaRPr lang="zh-CN" altLang="en-US" b="0">
              <a:latin typeface="宋体" charset="0"/>
              <a:cs typeface="宋体" charset="0"/>
            </a:endParaRPr>
          </a:p>
          <a:p>
            <a:pPr marL="0" indent="304800" algn="l"/>
            <a:r>
              <a:rPr lang="en-US" altLang="zh-CN">
                <a:latin typeface="宋体" charset="0"/>
                <a:cs typeface="宋体" charset="0"/>
                <a:sym typeface="+mn-ea"/>
              </a:rPr>
              <a:t>8. </a:t>
            </a:r>
            <a:r>
              <a:rPr lang="zh-CN" altLang="en-US">
                <a:latin typeface="宋体" charset="0"/>
                <a:cs typeface="宋体" charset="0"/>
                <a:sym typeface="+mn-ea"/>
              </a:rPr>
              <a:t>设置上下文：用于设置压力机输出压力时的上下文，在虚拟机调用钩子函数</a:t>
            </a:r>
            <a:r>
              <a:rPr lang="en-US" altLang="zh-CN">
                <a:latin typeface="宋体" charset="0"/>
                <a:cs typeface="宋体" charset="0"/>
                <a:sym typeface="+mn-ea"/>
              </a:rPr>
              <a:t>SetContext</a:t>
            </a:r>
            <a:r>
              <a:rPr lang="zh-CN" altLang="en-US">
                <a:latin typeface="宋体" charset="0"/>
                <a:cs typeface="宋体" charset="0"/>
                <a:sym typeface="+mn-ea"/>
              </a:rPr>
              <a:t>时，实际调用的是此接口对应的实现方法。</a:t>
            </a:r>
            <a:endParaRPr lang="zh-CN" altLang="en-US" b="0">
              <a:latin typeface="宋体" charset="0"/>
              <a:cs typeface="宋体" charset="0"/>
            </a:endParaRPr>
          </a:p>
          <a:p>
            <a:pPr marL="0" indent="304800" algn="l"/>
            <a:r>
              <a:rPr lang="en-US" altLang="zh-CN">
                <a:latin typeface="宋体" charset="0"/>
                <a:cs typeface="宋体" charset="0"/>
                <a:sym typeface="+mn-ea"/>
              </a:rPr>
              <a:t>9. </a:t>
            </a:r>
            <a:r>
              <a:rPr lang="zh-CN" altLang="en-US">
                <a:latin typeface="宋体" charset="0"/>
                <a:cs typeface="宋体" charset="0"/>
                <a:sym typeface="+mn-ea"/>
              </a:rPr>
              <a:t>重置上下文：目前属于预留接口。</a:t>
            </a:r>
            <a:endParaRPr lang="zh-CN" altLang="en-US" b="0">
              <a:latin typeface="宋体" charset="0"/>
              <a:cs typeface="宋体" charset="0"/>
            </a:endParaRPr>
          </a:p>
          <a:p>
            <a:pPr marL="0" indent="304800" algn="l"/>
            <a:r>
              <a:rPr lang="en-US" altLang="zh-CN">
                <a:latin typeface="宋体" charset="0"/>
                <a:cs typeface="宋体" charset="0"/>
                <a:sym typeface="+mn-ea"/>
              </a:rPr>
              <a:t>10. </a:t>
            </a:r>
            <a:r>
              <a:rPr lang="zh-CN" altLang="en-US">
                <a:latin typeface="宋体" charset="0"/>
                <a:cs typeface="宋体" charset="0"/>
                <a:sym typeface="+mn-ea"/>
              </a:rPr>
              <a:t>统计：统计压力输出这一时间段里，区块链平台的性能表现，例如</a:t>
            </a:r>
            <a:r>
              <a:rPr lang="en-US" altLang="zh-CN">
                <a:latin typeface="宋体" charset="0"/>
                <a:cs typeface="宋体" charset="0"/>
                <a:sym typeface="+mn-ea"/>
              </a:rPr>
              <a:t>tps</a:t>
            </a:r>
            <a:r>
              <a:rPr lang="zh-CN" altLang="en-US">
                <a:latin typeface="宋体" charset="0"/>
                <a:cs typeface="宋体" charset="0"/>
                <a:sym typeface="+mn-ea"/>
              </a:rPr>
              <a:t>、</a:t>
            </a:r>
            <a:r>
              <a:rPr lang="en-US" altLang="zh-CN">
                <a:latin typeface="宋体" charset="0"/>
                <a:cs typeface="宋体" charset="0"/>
                <a:sym typeface="+mn-ea"/>
              </a:rPr>
              <a:t>bps</a:t>
            </a:r>
            <a:r>
              <a:rPr lang="zh-CN" altLang="en-US">
                <a:latin typeface="宋体" charset="0"/>
                <a:cs typeface="宋体" charset="0"/>
                <a:sym typeface="+mn-ea"/>
              </a:rPr>
              <a:t>等。在虚拟机调用钩子函数</a:t>
            </a:r>
            <a:r>
              <a:rPr lang="en-US" altLang="zh-CN">
                <a:latin typeface="宋体" charset="0"/>
                <a:cs typeface="宋体" charset="0"/>
                <a:sym typeface="+mn-ea"/>
              </a:rPr>
              <a:t>SetContext</a:t>
            </a:r>
            <a:r>
              <a:rPr lang="zh-CN" altLang="en-US">
                <a:latin typeface="宋体" charset="0"/>
                <a:cs typeface="宋体" charset="0"/>
                <a:sym typeface="+mn-ea"/>
              </a:rPr>
              <a:t>时，实际调用的是此接口对应的实现方法。</a:t>
            </a:r>
            <a:endParaRPr lang="zh-CN" altLang="en-US"/>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区块链作为继互联网的又一大创新，</a:t>
            </a:r>
            <a:r>
              <a:rPr kumimoji="1" lang="zh-CN" altLang="en-US" dirty="0">
                <a:sym typeface="+mn-ea"/>
              </a:rPr>
              <a:t>伴随着区块链的落地，性能是评价一个区块链平台较为重要的考量条件之一。</a:t>
            </a:r>
            <a:endParaRPr kumimoji="1" lang="zh-CN" altLang="en-US" dirty="0"/>
          </a:p>
          <a:p>
            <a:endParaRPr kumimoji="1" lang="en-US" altLang="zh-CN" dirty="0"/>
          </a:p>
          <a:p>
            <a:r>
              <a:rPr kumimoji="1" lang="zh-CN" altLang="en-US" dirty="0"/>
              <a:t>从比特币出块时间平均在10分钟左右，每个区块</a:t>
            </a:r>
            <a:r>
              <a:rPr kumimoji="1" lang="en-US" altLang="zh-CN" dirty="0"/>
              <a:t>1mb</a:t>
            </a:r>
            <a:r>
              <a:rPr kumimoji="1" lang="zh-CN" altLang="en-US" dirty="0"/>
              <a:t>折算的话</a:t>
            </a:r>
            <a:r>
              <a:rPr kumimoji="1" lang="en-US" altLang="zh-CN" dirty="0"/>
              <a:t>tps</a:t>
            </a:r>
            <a:r>
              <a:rPr kumimoji="1" lang="zh-CN" altLang="en-US" dirty="0"/>
              <a:t>差不多为</a:t>
            </a:r>
            <a:r>
              <a:rPr kumimoji="1" lang="en-US" altLang="zh-CN" dirty="0"/>
              <a:t>6-7</a:t>
            </a:r>
            <a:r>
              <a:rPr kumimoji="1" lang="zh-CN" altLang="en-US" dirty="0"/>
              <a:t>，</a:t>
            </a:r>
            <a:endParaRPr kumimoji="1" lang="en-US" altLang="zh-CN" dirty="0"/>
          </a:p>
          <a:p>
            <a:r>
              <a:rPr kumimoji="1" lang="zh-CN" altLang="en-US" dirty="0"/>
              <a:t>以太坊要更好一些，降低了出块速度至</a:t>
            </a:r>
            <a:r>
              <a:rPr kumimoji="1" lang="en-US" altLang="zh-CN" dirty="0"/>
              <a:t>12-15</a:t>
            </a:r>
            <a:r>
              <a:rPr kumimoji="1" lang="zh-CN" altLang="en-US" dirty="0"/>
              <a:t>秒，其</a:t>
            </a:r>
            <a:r>
              <a:rPr kumimoji="1" lang="en-US" altLang="zh-CN" dirty="0"/>
              <a:t>tps</a:t>
            </a:r>
            <a:r>
              <a:rPr kumimoji="1" lang="zh-CN" altLang="en-US" dirty="0"/>
              <a:t>差不多 </a:t>
            </a:r>
            <a:r>
              <a:rPr kumimoji="1" lang="en-US" altLang="zh-CN" dirty="0"/>
              <a:t>15</a:t>
            </a:r>
            <a:r>
              <a:rPr kumimoji="1" lang="zh-CN" altLang="en-US" dirty="0"/>
              <a:t>左右</a:t>
            </a:r>
            <a:r>
              <a:rPr kumimoji="1" lang="en-US" altLang="zh-CN" dirty="0"/>
              <a:t>, </a:t>
            </a:r>
            <a:r>
              <a:rPr kumimoji="1" lang="zh-CN" altLang="en-US" dirty="0"/>
              <a:t>但其匮乏的性能是承担不起巨大的生态。因此性能问题大大限制了区块链的使用场景。</a:t>
            </a:r>
            <a:endParaRPr kumimoji="1" lang="zh-CN" altLang="en-US" dirty="0"/>
          </a:p>
          <a:p>
            <a:endParaRPr kumimoji="1" lang="en-US" altLang="zh-CN" dirty="0"/>
          </a:p>
          <a:p>
            <a:r>
              <a:rPr kumimoji="1" lang="en-US" altLang="zh-CN" dirty="0"/>
              <a:t>1. </a:t>
            </a:r>
            <a:r>
              <a:rPr kumimoji="1" lang="zh-CN" altLang="en-US" dirty="0"/>
              <a:t>当前 市面上  从 几十到几百，几万 甚至几百万不同数量级的</a:t>
            </a:r>
            <a:r>
              <a:rPr kumimoji="1" lang="en-US" altLang="zh-CN" dirty="0"/>
              <a:t>tps</a:t>
            </a:r>
            <a:r>
              <a:rPr kumimoji="1" lang="zh-CN" altLang="en-US" dirty="0"/>
              <a:t>区块链平台 层出不穷，缺乏基于标准化的统一认知规范，给用户选择的时候 造成了一定的选择困惑。同时部分区块链项目方</a:t>
            </a:r>
            <a:endParaRPr kumimoji="1" lang="zh-CN" altLang="en-US" dirty="0"/>
          </a:p>
          <a:p>
            <a:r>
              <a:rPr kumimoji="1" lang="zh-CN" altLang="en-US" dirty="0"/>
              <a:t>假借</a:t>
            </a:r>
            <a:r>
              <a:rPr kumimoji="1" lang="en-US" altLang="zh-CN" dirty="0"/>
              <a:t>TPS</a:t>
            </a:r>
            <a:r>
              <a:rPr kumimoji="1" lang="zh-CN" altLang="en-US" dirty="0"/>
              <a:t>做虚假宣传。</a:t>
            </a:r>
            <a:endParaRPr kumimoji="1" lang="zh-CN" altLang="en-US" dirty="0"/>
          </a:p>
          <a:p>
            <a:endParaRPr kumimoji="1" lang="zh-CN" altLang="en-US" dirty="0"/>
          </a:p>
          <a:p>
            <a:r>
              <a:rPr kumimoji="1" lang="en-US" altLang="zh-CN" dirty="0"/>
              <a:t>2. </a:t>
            </a:r>
            <a:r>
              <a:rPr kumimoji="1" lang="zh-CN" altLang="en-US" dirty="0"/>
              <a:t>当生态开发者要选择一个区块链平台的时候，需要对自定义的合约和场景进行测试，采用传统的压测方式，需要适配特定的区块链平台</a:t>
            </a:r>
            <a:r>
              <a:rPr kumimoji="1" lang="en-US" altLang="zh-CN" dirty="0"/>
              <a:t>API, </a:t>
            </a:r>
            <a:r>
              <a:rPr kumimoji="1" lang="zh-CN" altLang="en-US" dirty="0"/>
              <a:t>同时也要考虑压力线程池等细节</a:t>
            </a:r>
            <a:r>
              <a:rPr kumimoji="1" lang="en-US" altLang="zh-CN" dirty="0"/>
              <a:t>, </a:t>
            </a:r>
            <a:r>
              <a:rPr kumimoji="1" lang="zh-CN" altLang="en-US" dirty="0"/>
              <a:t>在面对众多的区块链平台时，选择有点力不从心。</a:t>
            </a:r>
            <a:endParaRPr kumimoji="1" lang="zh-CN" altLang="en-US" dirty="0"/>
          </a:p>
          <a:p>
            <a:endParaRPr kumimoji="1" lang="zh-CN" altLang="en-US" dirty="0"/>
          </a:p>
          <a:p>
            <a:r>
              <a:rPr kumimoji="1" lang="zh-CN" altLang="en-US" b="1" dirty="0"/>
              <a:t>因此，需要有一套测试框架帮助我们处理这些琐碎的细节，从而使我们的精力能更加聚集在构造自定义的合约和场景本身。</a:t>
            </a:r>
            <a:endParaRPr kumimoji="1" lang="zh-CN" altLang="en-US" b="1"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区块链作为继互联网的又一大创新，</a:t>
            </a:r>
            <a:r>
              <a:rPr kumimoji="1" lang="zh-CN" altLang="en-US" dirty="0">
                <a:sym typeface="+mn-ea"/>
              </a:rPr>
              <a:t>伴随着区块链的落地，性能是评价一个区块链平台较为重要的考量条件之一。</a:t>
            </a:r>
            <a:endParaRPr kumimoji="1" lang="zh-CN" altLang="en-US" dirty="0"/>
          </a:p>
          <a:p>
            <a:endParaRPr kumimoji="1" lang="en-US" altLang="zh-CN" dirty="0"/>
          </a:p>
          <a:p>
            <a:r>
              <a:rPr kumimoji="1" lang="zh-CN" altLang="en-US" dirty="0"/>
              <a:t>从比特币出块时间平均在10分钟左右，每个区块</a:t>
            </a:r>
            <a:r>
              <a:rPr kumimoji="1" lang="en-US" altLang="zh-CN" dirty="0"/>
              <a:t>1mb</a:t>
            </a:r>
            <a:r>
              <a:rPr kumimoji="1" lang="zh-CN" altLang="en-US" dirty="0"/>
              <a:t>折算的话</a:t>
            </a:r>
            <a:r>
              <a:rPr kumimoji="1" lang="en-US" altLang="zh-CN" dirty="0"/>
              <a:t>tps</a:t>
            </a:r>
            <a:r>
              <a:rPr kumimoji="1" lang="zh-CN" altLang="en-US" dirty="0"/>
              <a:t>差不多为</a:t>
            </a:r>
            <a:r>
              <a:rPr kumimoji="1" lang="en-US" altLang="zh-CN" dirty="0"/>
              <a:t>6-7</a:t>
            </a:r>
            <a:r>
              <a:rPr kumimoji="1" lang="zh-CN" altLang="en-US" dirty="0"/>
              <a:t>，</a:t>
            </a:r>
            <a:endParaRPr kumimoji="1" lang="en-US" altLang="zh-CN" dirty="0"/>
          </a:p>
          <a:p>
            <a:r>
              <a:rPr kumimoji="1" lang="zh-CN" altLang="en-US" dirty="0"/>
              <a:t>以太坊要更好一些，降低了出块速度至</a:t>
            </a:r>
            <a:r>
              <a:rPr kumimoji="1" lang="en-US" altLang="zh-CN" dirty="0"/>
              <a:t>12-15</a:t>
            </a:r>
            <a:r>
              <a:rPr kumimoji="1" lang="zh-CN" altLang="en-US" dirty="0"/>
              <a:t>秒，其</a:t>
            </a:r>
            <a:r>
              <a:rPr kumimoji="1" lang="en-US" altLang="zh-CN" dirty="0"/>
              <a:t>tps</a:t>
            </a:r>
            <a:r>
              <a:rPr kumimoji="1" lang="zh-CN" altLang="en-US" dirty="0"/>
              <a:t>差不多 </a:t>
            </a:r>
            <a:r>
              <a:rPr kumimoji="1" lang="en-US" altLang="zh-CN" dirty="0"/>
              <a:t>15</a:t>
            </a:r>
            <a:r>
              <a:rPr kumimoji="1" lang="zh-CN" altLang="en-US" dirty="0"/>
              <a:t>左右</a:t>
            </a:r>
            <a:r>
              <a:rPr kumimoji="1" lang="en-US" altLang="zh-CN" dirty="0"/>
              <a:t>, </a:t>
            </a:r>
            <a:r>
              <a:rPr kumimoji="1" lang="zh-CN" altLang="en-US" dirty="0"/>
              <a:t>但其匮乏的性能是承担不起巨大的生态。因此性能问题大大限制了区块链的使用场景。</a:t>
            </a:r>
            <a:endParaRPr kumimoji="1" lang="zh-CN" altLang="en-US" dirty="0"/>
          </a:p>
          <a:p>
            <a:endParaRPr kumimoji="1" lang="en-US" altLang="zh-CN" dirty="0"/>
          </a:p>
          <a:p>
            <a:r>
              <a:rPr kumimoji="1" lang="en-US" altLang="zh-CN" dirty="0"/>
              <a:t>1. </a:t>
            </a:r>
            <a:r>
              <a:rPr kumimoji="1" lang="zh-CN" altLang="en-US" dirty="0"/>
              <a:t>当前 市面上  从 几十到几百，几万 甚至几百万不同数量级的</a:t>
            </a:r>
            <a:r>
              <a:rPr kumimoji="1" lang="en-US" altLang="zh-CN" dirty="0"/>
              <a:t>tps</a:t>
            </a:r>
            <a:r>
              <a:rPr kumimoji="1" lang="zh-CN" altLang="en-US" dirty="0"/>
              <a:t>区块链平台 层出不穷，缺乏基于标准化的统一认知规范，给用户选择的时候 造成了一定的选择困惑。同时部分区块链项目方</a:t>
            </a:r>
            <a:endParaRPr kumimoji="1" lang="zh-CN" altLang="en-US" dirty="0"/>
          </a:p>
          <a:p>
            <a:r>
              <a:rPr kumimoji="1" lang="zh-CN" altLang="en-US" dirty="0"/>
              <a:t>假借</a:t>
            </a:r>
            <a:r>
              <a:rPr kumimoji="1" lang="en-US" altLang="zh-CN" dirty="0"/>
              <a:t>TPS</a:t>
            </a:r>
            <a:r>
              <a:rPr kumimoji="1" lang="zh-CN" altLang="en-US" dirty="0"/>
              <a:t>做虚假宣传。</a:t>
            </a:r>
            <a:endParaRPr kumimoji="1" lang="zh-CN" altLang="en-US" dirty="0"/>
          </a:p>
          <a:p>
            <a:endParaRPr kumimoji="1" lang="zh-CN" altLang="en-US" dirty="0"/>
          </a:p>
          <a:p>
            <a:r>
              <a:rPr kumimoji="1" lang="en-US" altLang="zh-CN" dirty="0"/>
              <a:t>2. </a:t>
            </a:r>
            <a:r>
              <a:rPr kumimoji="1" lang="zh-CN" altLang="en-US" dirty="0"/>
              <a:t>当生态开发者要选择一个区块链平台的时候，需要对自定义的合约和场景进行测试，采用传统的压测方式，需要适配特定的区块链平台</a:t>
            </a:r>
            <a:r>
              <a:rPr kumimoji="1" lang="en-US" altLang="zh-CN" dirty="0"/>
              <a:t>API, </a:t>
            </a:r>
            <a:r>
              <a:rPr kumimoji="1" lang="zh-CN" altLang="en-US" dirty="0"/>
              <a:t>同时也要考虑压力线程池等细节</a:t>
            </a:r>
            <a:r>
              <a:rPr kumimoji="1" lang="en-US" altLang="zh-CN" dirty="0"/>
              <a:t>, </a:t>
            </a:r>
            <a:r>
              <a:rPr kumimoji="1" lang="zh-CN" altLang="en-US" dirty="0"/>
              <a:t>在面对众多的区块链平台时，选择有点力不从心。</a:t>
            </a:r>
            <a:endParaRPr kumimoji="1" lang="zh-CN" altLang="en-US" dirty="0"/>
          </a:p>
          <a:p>
            <a:endParaRPr kumimoji="1" lang="zh-CN" altLang="en-US" dirty="0"/>
          </a:p>
          <a:p>
            <a:r>
              <a:rPr kumimoji="1" lang="zh-CN" altLang="en-US" b="1" dirty="0"/>
              <a:t>因此，需要有一套测试框架帮助我们处理这些琐碎的细节，从而使我们的精力能更加聚集在构造自定义的合约和场景本身。</a:t>
            </a:r>
            <a:endParaRPr kumimoji="1" lang="zh-CN" altLang="en-US" b="1"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HyperBench </a:t>
            </a:r>
            <a:r>
              <a:rPr kumimoji="1" lang="zh-CN" altLang="en-US" dirty="0"/>
              <a:t>是一款通用的区块链性能测试工具。 </a:t>
            </a:r>
            <a:r>
              <a:rPr kumimoji="1" lang="en-US" altLang="zh-CN" dirty="0"/>
              <a:t>Hyper </a:t>
            </a:r>
            <a:r>
              <a:rPr kumimoji="1" lang="zh-CN" altLang="en-US" dirty="0"/>
              <a:t>为</a:t>
            </a:r>
            <a:r>
              <a:rPr kumimoji="1" lang="en-US" altLang="zh-CN" dirty="0"/>
              <a:t>Hyperchain</a:t>
            </a:r>
            <a:r>
              <a:rPr kumimoji="1" lang="zh-CN" altLang="en-US" dirty="0"/>
              <a:t>的前缀</a:t>
            </a:r>
            <a:r>
              <a:rPr kumimoji="1" lang="en-US" altLang="zh-CN" dirty="0"/>
              <a:t>,banch </a:t>
            </a:r>
            <a:r>
              <a:rPr kumimoji="1" lang="zh-CN" altLang="en-US" dirty="0"/>
              <a:t>为benchmark</a:t>
            </a:r>
            <a:r>
              <a:rPr kumimoji="1" lang="en-US" altLang="zh-CN" dirty="0"/>
              <a:t>(</a:t>
            </a:r>
            <a:r>
              <a:rPr kumimoji="1" lang="zh-CN" altLang="en-US" dirty="0"/>
              <a:t>基准测试</a:t>
            </a:r>
            <a:r>
              <a:rPr kumimoji="1" lang="en-US" altLang="zh-CN" dirty="0"/>
              <a:t>)</a:t>
            </a:r>
            <a:r>
              <a:rPr kumimoji="1" lang="zh-CN" altLang="en-US" dirty="0"/>
              <a:t> 的前缀，意为 </a:t>
            </a:r>
            <a:r>
              <a:rPr kumimoji="1" lang="en-US" altLang="zh-CN" dirty="0"/>
              <a:t>Hyperchain</a:t>
            </a:r>
            <a:r>
              <a:rPr kumimoji="1" lang="zh-CN" altLang="en-US" dirty="0"/>
              <a:t>公司研发的区块链基准测试工具。</a:t>
            </a:r>
            <a:endParaRPr kumimoji="1" lang="zh-CN" altLang="en-US" dirty="0"/>
          </a:p>
          <a:p>
            <a:r>
              <a:rPr kumimoji="1" lang="en-US" altLang="zh-CN" dirty="0"/>
              <a:t>HyperBench </a:t>
            </a:r>
            <a:r>
              <a:rPr kumimoji="1" lang="zh-CN" altLang="en-US" dirty="0"/>
              <a:t>是一款用</a:t>
            </a:r>
            <a:r>
              <a:rPr kumimoji="1" lang="en-US" altLang="zh-CN" dirty="0"/>
              <a:t>go</a:t>
            </a:r>
            <a:r>
              <a:rPr kumimoji="1" lang="zh-CN" altLang="en-US" dirty="0"/>
              <a:t>语言编写的高性能，通用，简单的区块链性能测试工具</a:t>
            </a:r>
            <a:r>
              <a:rPr kumimoji="1" lang="en-US" altLang="zh-CN" dirty="0"/>
              <a:t>, </a:t>
            </a:r>
            <a:r>
              <a:rPr kumimoji="1" lang="zh-CN" altLang="en-US" dirty="0"/>
              <a:t>支持用户编写自定义测试场景，并输出测试报告。</a:t>
            </a:r>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sym typeface="+mn-ea"/>
              </a:rPr>
              <a:t>通用性：可以适配Hyperchain、Fabric等多种不同的区块链主流平台，期望最终可以达到区块链全平台的支持；</a:t>
            </a:r>
            <a:endParaRPr kumimoji="1" lang="zh-CN" altLang="en-US" dirty="0"/>
          </a:p>
          <a:p>
            <a:endParaRPr kumimoji="1" lang="zh-CN" altLang="en-US" dirty="0"/>
          </a:p>
          <a:p>
            <a:r>
              <a:rPr kumimoji="1" lang="zh-CN" altLang="en-US" dirty="0">
                <a:sym typeface="+mn-ea"/>
              </a:rPr>
              <a:t>易用性：配置操作方便、测试脚本定制简单（基于统一标准库）、可快速构建平台测试，测试指标多样，支持可视化工具进行数据渲染，最终实现数据可视化统计分析。</a:t>
            </a:r>
            <a:endParaRPr kumimoji="1" lang="zh-CN" altLang="en-US" dirty="0"/>
          </a:p>
          <a:p>
            <a:endParaRPr kumimoji="1" lang="zh-CN" altLang="en-US" dirty="0"/>
          </a:p>
          <a:p>
            <a:r>
              <a:rPr kumimoji="1" lang="zh-CN" altLang="en-US" dirty="0">
                <a:sym typeface="+mn-ea"/>
              </a:rPr>
              <a:t>可伸缩性：单一机器生成的压测负载量很快就会达到机器的资源上限，而 HyperBench具备良好的伸缩弹性，采用分布式集群方案进行压力调度，使其具备良好的伸缩延展性，同时还会最大化的优化单机性能，使其具备良好的压力输出能力。</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2F3984E-B6B4-3B43-B81B-1272D460F3A4}"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3A5AD3-B7ED-C346-BAA6-56C1EADB6618}"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首页-浅色">
    <p:spTree>
      <p:nvGrpSpPr>
        <p:cNvPr id="1" name=""/>
        <p:cNvGrpSpPr/>
        <p:nvPr/>
      </p:nvGrpSpPr>
      <p:grpSpPr>
        <a:xfrm>
          <a:off x="0" y="0"/>
          <a:ext cx="0" cy="0"/>
          <a:chOff x="0" y="0"/>
          <a:chExt cx="0" cy="0"/>
        </a:xfrm>
      </p:grpSpPr>
      <p:pic>
        <p:nvPicPr>
          <p:cNvPr id="5" name="图片 4" descr="图片包含 桌子, 照片, 电脑, 笔记本&#10;&#10;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5" name="图片 4" descr="图示&#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9" name="图片 8" descr="一些电子设备&#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首页">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日期占位符 3"/>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9D29F1-6C8A-D64C-99A5-E4199B515C33}" type="datetimeFigureOut">
              <a:rPr kumimoji="1" lang="zh-CN" altLang="en-US" smtClean="0"/>
            </a:fld>
            <a:endParaRPr kumimoji="1" lang="zh-CN" altLang="en-US"/>
          </a:p>
        </p:txBody>
      </p:sp>
      <p:sp>
        <p:nvSpPr>
          <p:cNvPr id="8" name="灯片编号占位符 5"/>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552E59-0356-F248-BC53-98EAC92C45A5}" type="slidenum">
              <a:rPr kumimoji="1" lang="zh-CN" altLang="en-US" smtClean="0"/>
            </a:fld>
            <a:endParaRPr kumimoji="1" lang="zh-CN" altLang="en-US"/>
          </a:p>
        </p:txBody>
      </p:sp>
      <p:pic>
        <p:nvPicPr>
          <p:cNvPr id="11" name="图片 10" descr="图片包含 桌子, 照片, 电脑, 笔记本&#10;&#10;描述已自动生成"/>
          <p:cNvPicPr>
            <a:picLocks noChangeAspect="1"/>
          </p:cNvPicPr>
          <p:nvPr/>
        </p:nvPicPr>
        <p:blipFill>
          <a:blip r:embed="rId2"/>
          <a:stretch>
            <a:fillRect/>
          </a:stretch>
        </p:blipFill>
        <p:spPr>
          <a:xfrm>
            <a:off x="0" y="0"/>
            <a:ext cx="12192000" cy="6858000"/>
          </a:xfrm>
          <a:prstGeom prst="rect">
            <a:avLst/>
          </a:prstGeom>
        </p:spPr>
      </p:pic>
      <p:pic>
        <p:nvPicPr>
          <p:cNvPr id="12"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正文2">
    <p:bg>
      <p:bgPr>
        <a:solidFill>
          <a:srgbClr val="0D2D4F"/>
        </a:solidFill>
        <a:effectLst/>
      </p:bgPr>
    </p:bg>
    <p:spTree>
      <p:nvGrpSpPr>
        <p:cNvPr id="1" name=""/>
        <p:cNvGrpSpPr/>
        <p:nvPr/>
      </p:nvGrpSpPr>
      <p:grpSpPr>
        <a:xfrm>
          <a:off x="0" y="0"/>
          <a:ext cx="0" cy="0"/>
          <a:chOff x="0" y="0"/>
          <a:chExt cx="0" cy="0"/>
        </a:xfrm>
      </p:grpSpPr>
      <p:sp>
        <p:nvSpPr>
          <p:cNvPr id="8" name="矩形 7"/>
          <p:cNvSpPr/>
          <p:nvPr userDrawn="1"/>
        </p:nvSpPr>
        <p:spPr>
          <a:xfrm>
            <a:off x="10795" y="851535"/>
            <a:ext cx="2237105" cy="183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首页">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日期占位符 3"/>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9D29F1-6C8A-D64C-99A5-E4199B515C33}" type="datetimeFigureOut">
              <a:rPr kumimoji="1" lang="zh-CN" altLang="en-US" smtClean="0"/>
            </a:fld>
            <a:endParaRPr kumimoji="1" lang="zh-CN" altLang="en-US"/>
          </a:p>
        </p:txBody>
      </p:sp>
      <p:sp>
        <p:nvSpPr>
          <p:cNvPr id="8" name="灯片编号占位符 5"/>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552E59-0356-F248-BC53-98EAC92C45A5}" type="slidenum">
              <a:rPr kumimoji="1" lang="zh-CN" altLang="en-US" smtClean="0"/>
            </a:fld>
            <a:endParaRPr kumimoji="1" lang="zh-CN" altLang="en-US"/>
          </a:p>
        </p:txBody>
      </p:sp>
      <p:pic>
        <p:nvPicPr>
          <p:cNvPr id="11" name="图片 10" descr="图片包含 桌子, 照片, 电脑, 笔记本&#10;&#10;描述已自动生成"/>
          <p:cNvPicPr>
            <a:picLocks noChangeAspect="1"/>
          </p:cNvPicPr>
          <p:nvPr/>
        </p:nvPicPr>
        <p:blipFill>
          <a:blip r:embed="rId2"/>
          <a:stretch>
            <a:fillRect/>
          </a:stretch>
        </p:blipFill>
        <p:spPr>
          <a:xfrm>
            <a:off x="0" y="0"/>
            <a:ext cx="12192000" cy="6858000"/>
          </a:xfrm>
          <a:prstGeom prst="rect">
            <a:avLst/>
          </a:prstGeom>
        </p:spPr>
      </p:pic>
      <p:pic>
        <p:nvPicPr>
          <p:cNvPr id="12"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标题 1"/>
          <p:cNvSpPr txBox="1"/>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t>单击此处编辑母版标题样式</a:t>
            </a:r>
            <a:endParaRPr lang="zh-CN" altLang="en-US"/>
          </a:p>
        </p:txBody>
      </p:sp>
      <p:sp>
        <p:nvSpPr>
          <p:cNvPr id="8" name="文本占位符 2"/>
          <p:cNvSpPr>
            <a:spLocks noGrp="1"/>
          </p:cNvSpPr>
          <p:nvPr>
            <p:ph type="body" idx="13"/>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9" name="日期占位符 3"/>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F288E0-7875-42C4-84C8-98DBBD3BF4D2}" type="datetimeFigureOut">
              <a:rPr lang="zh-CN" altLang="en-US" smtClean="0"/>
            </a:fld>
            <a:endParaRPr lang="zh-CN" altLang="en-US"/>
          </a:p>
        </p:txBody>
      </p:sp>
      <p:sp>
        <p:nvSpPr>
          <p:cNvPr id="10" name="灯片编号占位符 5"/>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pic>
        <p:nvPicPr>
          <p:cNvPr id="13" name="图片 12" descr="图示&#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14"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章节页">
    <p:spTree>
      <p:nvGrpSpPr>
        <p:cNvPr id="1" name=""/>
        <p:cNvGrpSpPr/>
        <p:nvPr/>
      </p:nvGrpSpPr>
      <p:grpSpPr>
        <a:xfrm>
          <a:off x="0" y="0"/>
          <a:ext cx="0" cy="0"/>
          <a:chOff x="0" y="0"/>
          <a:chExt cx="0" cy="0"/>
        </a:xfrm>
      </p:grpSpPr>
      <p:pic>
        <p:nvPicPr>
          <p:cNvPr id="14" name="图片 13" descr="一些电子设备&#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15"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正文">
    <p:spTree>
      <p:nvGrpSpPr>
        <p:cNvPr id="1" name=""/>
        <p:cNvGrpSpPr/>
        <p:nvPr/>
      </p:nvGrpSpPr>
      <p:grpSpPr>
        <a:xfrm>
          <a:off x="0" y="0"/>
          <a:ext cx="0" cy="0"/>
          <a:chOff x="0" y="0"/>
          <a:chExt cx="0" cy="0"/>
        </a:xfrm>
      </p:grpSpPr>
      <p:sp>
        <p:nvSpPr>
          <p:cNvPr id="17" name="矩形 16"/>
          <p:cNvSpPr/>
          <p:nvPr/>
        </p:nvSpPr>
        <p:spPr>
          <a:xfrm>
            <a:off x="370595" y="6599738"/>
            <a:ext cx="2254143" cy="261610"/>
          </a:xfrm>
          <a:prstGeom prst="rect">
            <a:avLst/>
          </a:prstGeom>
        </p:spPr>
        <p:txBody>
          <a:bodyPr wrap="none">
            <a:spAutoFit/>
          </a:bodyPr>
          <a:lstStyle/>
          <a:p>
            <a:pPr algn="l"/>
            <a:r>
              <a:rPr kumimoji="1"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趣链科技版权所有</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a:t>
            </a:r>
            <a:r>
              <a:rPr lang="en-US" altLang="zh-CN" sz="1100" b="0" i="0" dirty="0">
                <a:solidFill>
                  <a:schemeClr val="bg1">
                    <a:alpha val="70000"/>
                  </a:schemeClr>
                </a:solidFill>
                <a:latin typeface="Microsoft YaHei" panose="020B0503020204020204" pitchFamily="34" charset="-122"/>
                <a:ea typeface="Microsoft YaHei" panose="020B0503020204020204" pitchFamily="34" charset="-122"/>
                <a:cs typeface="Source Han Sans SC" panose="020B0400000000000000" charset="-122"/>
              </a:rPr>
              <a:t>2016</a:t>
            </a:r>
            <a:r>
              <a:rPr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 </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a:t>
            </a:r>
            <a:r>
              <a:rPr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 </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2021</a:t>
            </a:r>
            <a:endParaRPr kumimoji="1"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endParaRPr>
          </a:p>
        </p:txBody>
      </p:sp>
      <p:pic>
        <p:nvPicPr>
          <p:cNvPr id="19" name="图片 18"/>
          <p:cNvPicPr>
            <a:picLocks noChangeAspect="1"/>
          </p:cNvPicPr>
          <p:nvPr/>
        </p:nvPicPr>
        <p:blipFill>
          <a:blip r:embed="rId2"/>
          <a:stretch>
            <a:fillRect/>
          </a:stretch>
        </p:blipFill>
        <p:spPr>
          <a:xfrm>
            <a:off x="0" y="0"/>
            <a:ext cx="12192000" cy="6858000"/>
          </a:xfrm>
          <a:prstGeom prst="rect">
            <a:avLst/>
          </a:prstGeom>
        </p:spPr>
      </p:pic>
      <p:sp>
        <p:nvSpPr>
          <p:cNvPr id="20" name="矩形 19"/>
          <p:cNvSpPr/>
          <p:nvPr/>
        </p:nvSpPr>
        <p:spPr>
          <a:xfrm>
            <a:off x="12" y="6628788"/>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pic>
        <p:nvPicPr>
          <p:cNvPr id="21" name="图片 8" descr="图片 8"/>
          <p:cNvPicPr>
            <a:picLocks noChangeAspect="1"/>
          </p:cNvPicPr>
          <p:nvPr/>
        </p:nvPicPr>
        <p:blipFill>
          <a:blip r:embed="rId3"/>
          <a:srcRect l="14883" t="35863" r="16982" b="37015"/>
          <a:stretch>
            <a:fillRect/>
          </a:stretch>
        </p:blipFill>
        <p:spPr>
          <a:xfrm>
            <a:off x="10074201" y="176303"/>
            <a:ext cx="980661" cy="292598"/>
          </a:xfrm>
          <a:prstGeom prst="rect">
            <a:avLst/>
          </a:prstGeom>
          <a:noFill/>
          <a:ln w="12700">
            <a:noFill/>
          </a:ln>
        </p:spPr>
      </p:pic>
      <p:sp>
        <p:nvSpPr>
          <p:cNvPr id="22" name="幻灯片编号"/>
          <p:cNvSpPr txBox="1"/>
          <p:nvPr/>
        </p:nvSpPr>
        <p:spPr>
          <a:xfrm>
            <a:off x="11808573" y="6641641"/>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23" name="趣链科技 版权所有 ©2016-2018"/>
          <p:cNvSpPr txBox="1"/>
          <p:nvPr/>
        </p:nvSpPr>
        <p:spPr>
          <a:xfrm>
            <a:off x="137208" y="6628788"/>
            <a:ext cx="1781896" cy="230832"/>
          </a:xfrm>
          <a:prstGeom prst="rect">
            <a:avLst/>
          </a:prstGeom>
          <a:ln w="12700">
            <a:miter lim="400000"/>
          </a:ln>
        </p:spPr>
        <p:txBody>
          <a:bodyPr wrap="none" lIns="45719" rIns="45719">
            <a:spAutoFit/>
          </a:bodyPr>
          <a:lstStyle/>
          <a:p>
            <a:pPr>
              <a:defRPr sz="900">
                <a:solidFill>
                  <a:schemeClr val="accent3">
                    <a:lumOff val="-12931"/>
                  </a:schemeClr>
                </a:solidFill>
              </a:defRPr>
            </a:pPr>
            <a:r>
              <a:rPr sz="1800"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21</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2" y="6614315"/>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25" name="幻灯片编号"/>
          <p:cNvSpPr txBox="1"/>
          <p:nvPr/>
        </p:nvSpPr>
        <p:spPr>
          <a:xfrm>
            <a:off x="11808549" y="6627168"/>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26" name="趣链科技 版权所有 ©2016-2018"/>
          <p:cNvSpPr txBox="1"/>
          <p:nvPr/>
        </p:nvSpPr>
        <p:spPr>
          <a:xfrm>
            <a:off x="137184" y="6614315"/>
            <a:ext cx="1781896" cy="230832"/>
          </a:xfrm>
          <a:prstGeom prst="rect">
            <a:avLst/>
          </a:prstGeom>
          <a:ln w="12700">
            <a:miter lim="400000"/>
          </a:ln>
        </p:spPr>
        <p:txBody>
          <a:bodyPr wrap="none" lIns="45719" rIns="45719">
            <a:spAutoFit/>
          </a:bodyPr>
          <a:lstStyle/>
          <a:p>
            <a:pPr>
              <a:defRPr sz="900">
                <a:solidFill>
                  <a:schemeClr val="accent3">
                    <a:lumOff val="-12931"/>
                  </a:schemeClr>
                </a:solidFill>
              </a:defRPr>
            </a:pPr>
            <a:r>
              <a:rPr sz="1800"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21</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4">
            <a:alphaModFix amt="50000"/>
          </a:blip>
          <a:stretch>
            <a:fillRect/>
          </a:stretch>
        </p:blipFill>
        <p:spPr>
          <a:xfrm>
            <a:off x="-12" y="-47354"/>
            <a:ext cx="12192000" cy="6687375"/>
          </a:xfrm>
          <a:prstGeom prst="rect">
            <a:avLst/>
          </a:prstGeom>
        </p:spPr>
      </p:pic>
      <p:pic>
        <p:nvPicPr>
          <p:cNvPr id="12" name="图片 11"/>
          <p:cNvPicPr>
            <a:picLocks noChangeAspect="1"/>
          </p:cNvPicPr>
          <p:nvPr userDrawn="1"/>
        </p:nvPicPr>
        <p:blipFill>
          <a:blip r:embed="rId2"/>
          <a:stretch>
            <a:fillRect/>
          </a:stretch>
        </p:blipFill>
        <p:spPr>
          <a:xfrm>
            <a:off x="0" y="0"/>
            <a:ext cx="12192000" cy="6858000"/>
          </a:xfrm>
          <a:prstGeom prst="rect">
            <a:avLst/>
          </a:prstGeom>
        </p:spPr>
      </p:pic>
      <p:sp>
        <p:nvSpPr>
          <p:cNvPr id="13" name="矩形 12"/>
          <p:cNvSpPr/>
          <p:nvPr userDrawn="1"/>
        </p:nvSpPr>
        <p:spPr>
          <a:xfrm>
            <a:off x="12" y="6628788"/>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14" name="幻灯片编号"/>
          <p:cNvSpPr txBox="1"/>
          <p:nvPr userDrawn="1"/>
        </p:nvSpPr>
        <p:spPr>
          <a:xfrm>
            <a:off x="11808573" y="6641641"/>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15" name="趣链科技 版权所有 ©2016-2018"/>
          <p:cNvSpPr txBox="1"/>
          <p:nvPr userDrawn="1"/>
        </p:nvSpPr>
        <p:spPr>
          <a:xfrm>
            <a:off x="137208" y="6628788"/>
            <a:ext cx="1781896" cy="230832"/>
          </a:xfrm>
          <a:prstGeom prst="rect">
            <a:avLst/>
          </a:prstGeom>
          <a:ln w="12700">
            <a:miter lim="400000"/>
          </a:ln>
        </p:spPr>
        <p:txBody>
          <a:bodyPr wrap="none" lIns="45719" rIns="45719">
            <a:spAutoFit/>
          </a:bodyPr>
          <a:lstStyle/>
          <a:p>
            <a:pPr>
              <a:defRPr sz="900">
                <a:solidFill>
                  <a:schemeClr val="accent3">
                    <a:lumOff val="-12912"/>
                  </a:schemeClr>
                </a:solidFill>
              </a:defRPr>
            </a:pPr>
            <a:r>
              <a:rPr sz="1800"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rPr>
              <a:t>21</a:t>
            </a:r>
            <a:endParaRPr lang="en-US" altLang="zh-CN"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12" y="6614315"/>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18" name="幻灯片编号"/>
          <p:cNvSpPr txBox="1"/>
          <p:nvPr userDrawn="1"/>
        </p:nvSpPr>
        <p:spPr>
          <a:xfrm>
            <a:off x="11808549" y="6627168"/>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pic>
        <p:nvPicPr>
          <p:cNvPr id="22" name="图片 21" descr="电脑萤幕&#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3" name="图片 2" descr="电脑萤幕&#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标题 1"/>
          <p:cNvSpPr txBox="1"/>
          <p:nvPr/>
        </p:nvSpPr>
        <p:spPr>
          <a:xfrm>
            <a:off x="831850" y="1709738"/>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t>单击此处编辑母版标题样式</a:t>
            </a:r>
            <a:endParaRPr lang="zh-CN" altLang="en-US"/>
          </a:p>
        </p:txBody>
      </p:sp>
      <p:sp>
        <p:nvSpPr>
          <p:cNvPr id="8" name="文本占位符 2"/>
          <p:cNvSpPr>
            <a:spLocks noGrp="1"/>
          </p:cNvSpPr>
          <p:nvPr>
            <p:ph type="body" idx="13"/>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9" name="日期占位符 3"/>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F288E0-7875-42C4-84C8-98DBBD3BF4D2}" type="datetimeFigureOut">
              <a:rPr lang="zh-CN" altLang="en-US" smtClean="0"/>
            </a:fld>
            <a:endParaRPr lang="zh-CN" altLang="en-US"/>
          </a:p>
        </p:txBody>
      </p:sp>
      <p:sp>
        <p:nvSpPr>
          <p:cNvPr id="10" name="灯片编号占位符 5"/>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pic>
        <p:nvPicPr>
          <p:cNvPr id="13" name="图片 12" descr="图示&#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14"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首页-浅色">
    <p:spTree>
      <p:nvGrpSpPr>
        <p:cNvPr id="1" name=""/>
        <p:cNvGrpSpPr/>
        <p:nvPr/>
      </p:nvGrpSpPr>
      <p:grpSpPr>
        <a:xfrm>
          <a:off x="0" y="0"/>
          <a:ext cx="0" cy="0"/>
          <a:chOff x="0" y="0"/>
          <a:chExt cx="0" cy="0"/>
        </a:xfrm>
      </p:grpSpPr>
      <p:pic>
        <p:nvPicPr>
          <p:cNvPr id="5" name="图片 4" descr="图片包含 桌子, 照片, 电脑, 笔记本&#10;&#10;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5" name="图片 4" descr="图示&#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9" name="图片 8" descr="一些电子设备&#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章节页">
    <p:spTree>
      <p:nvGrpSpPr>
        <p:cNvPr id="1" name=""/>
        <p:cNvGrpSpPr/>
        <p:nvPr/>
      </p:nvGrpSpPr>
      <p:grpSpPr>
        <a:xfrm>
          <a:off x="0" y="0"/>
          <a:ext cx="0" cy="0"/>
          <a:chOff x="0" y="0"/>
          <a:chExt cx="0" cy="0"/>
        </a:xfrm>
      </p:grpSpPr>
      <p:pic>
        <p:nvPicPr>
          <p:cNvPr id="14" name="图片 13" descr="一些电子设备&#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15" name="图片 8" descr="图片 8"/>
          <p:cNvPicPr>
            <a:picLocks noChangeAspect="1"/>
          </p:cNvPicPr>
          <p:nvPr/>
        </p:nvPicPr>
        <p:blipFill>
          <a:blip r:embed="rId3"/>
          <a:srcRect l="14883" t="35863" r="16982" b="37015"/>
          <a:stretch>
            <a:fillRect/>
          </a:stretch>
        </p:blipFill>
        <p:spPr>
          <a:xfrm>
            <a:off x="818254" y="331926"/>
            <a:ext cx="1109938" cy="331170"/>
          </a:xfrm>
          <a:prstGeom prst="rect">
            <a:avLst/>
          </a:prstGeom>
          <a:noFill/>
          <a:ln w="12700">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正文2">
    <p:bg>
      <p:bgPr>
        <a:solidFill>
          <a:srgbClr val="0D2D4F"/>
        </a:solidFill>
        <a:effectLst/>
      </p:bgPr>
    </p:bg>
    <p:spTree>
      <p:nvGrpSpPr>
        <p:cNvPr id="1" name=""/>
        <p:cNvGrpSpPr/>
        <p:nvPr/>
      </p:nvGrpSpPr>
      <p:grpSpPr>
        <a:xfrm>
          <a:off x="0" y="0"/>
          <a:ext cx="0" cy="0"/>
          <a:chOff x="0" y="0"/>
          <a:chExt cx="0" cy="0"/>
        </a:xfrm>
      </p:grpSpPr>
      <p:sp>
        <p:nvSpPr>
          <p:cNvPr id="8" name="矩形 7"/>
          <p:cNvSpPr/>
          <p:nvPr userDrawn="1"/>
        </p:nvSpPr>
        <p:spPr>
          <a:xfrm>
            <a:off x="10795" y="851535"/>
            <a:ext cx="2237105" cy="183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正文">
    <p:spTree>
      <p:nvGrpSpPr>
        <p:cNvPr id="1" name=""/>
        <p:cNvGrpSpPr/>
        <p:nvPr/>
      </p:nvGrpSpPr>
      <p:grpSpPr>
        <a:xfrm>
          <a:off x="0" y="0"/>
          <a:ext cx="0" cy="0"/>
          <a:chOff x="0" y="0"/>
          <a:chExt cx="0" cy="0"/>
        </a:xfrm>
      </p:grpSpPr>
      <p:sp>
        <p:nvSpPr>
          <p:cNvPr id="17" name="矩形 16"/>
          <p:cNvSpPr/>
          <p:nvPr/>
        </p:nvSpPr>
        <p:spPr>
          <a:xfrm>
            <a:off x="370595" y="6599738"/>
            <a:ext cx="2254143" cy="261610"/>
          </a:xfrm>
          <a:prstGeom prst="rect">
            <a:avLst/>
          </a:prstGeom>
        </p:spPr>
        <p:txBody>
          <a:bodyPr wrap="none">
            <a:spAutoFit/>
          </a:bodyPr>
          <a:lstStyle/>
          <a:p>
            <a:pPr algn="l"/>
            <a:r>
              <a:rPr kumimoji="1"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趣链科技版权所有</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a:t>
            </a:r>
            <a:r>
              <a:rPr lang="en-US" altLang="zh-CN" sz="1100" b="0" i="0" dirty="0">
                <a:solidFill>
                  <a:schemeClr val="bg1">
                    <a:alpha val="70000"/>
                  </a:schemeClr>
                </a:solidFill>
                <a:latin typeface="Microsoft YaHei" panose="020B0503020204020204" pitchFamily="34" charset="-122"/>
                <a:ea typeface="Microsoft YaHei" panose="020B0503020204020204" pitchFamily="34" charset="-122"/>
                <a:cs typeface="Source Han Sans SC" panose="020B0400000000000000" charset="-122"/>
              </a:rPr>
              <a:t>2016</a:t>
            </a:r>
            <a:r>
              <a:rPr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 </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a:t>
            </a:r>
            <a:r>
              <a:rPr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 </a:t>
            </a:r>
            <a:r>
              <a:rPr lang="en-US" altLang="zh-CN"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rPr>
              <a:t>2021</a:t>
            </a:r>
            <a:endParaRPr kumimoji="1" lang="zh-CN" altLang="en-US" sz="1100" b="0" i="0" dirty="0">
              <a:solidFill>
                <a:schemeClr val="bg1">
                  <a:alpha val="70000"/>
                </a:schemeClr>
              </a:solidFill>
              <a:latin typeface="Source Han Sans SC" panose="020B0400000000000000" pitchFamily="34" charset="-128"/>
              <a:ea typeface="Source Han Sans SC" panose="020B0400000000000000" pitchFamily="34" charset="-128"/>
              <a:cs typeface="Source Han Sans SC" panose="020B0400000000000000" charset="-122"/>
            </a:endParaRPr>
          </a:p>
        </p:txBody>
      </p:sp>
      <p:pic>
        <p:nvPicPr>
          <p:cNvPr id="19" name="图片 18"/>
          <p:cNvPicPr>
            <a:picLocks noChangeAspect="1"/>
          </p:cNvPicPr>
          <p:nvPr/>
        </p:nvPicPr>
        <p:blipFill>
          <a:blip r:embed="rId2"/>
          <a:stretch>
            <a:fillRect/>
          </a:stretch>
        </p:blipFill>
        <p:spPr>
          <a:xfrm>
            <a:off x="0" y="0"/>
            <a:ext cx="12192000" cy="6858000"/>
          </a:xfrm>
          <a:prstGeom prst="rect">
            <a:avLst/>
          </a:prstGeom>
        </p:spPr>
      </p:pic>
      <p:sp>
        <p:nvSpPr>
          <p:cNvPr id="20" name="矩形 19"/>
          <p:cNvSpPr/>
          <p:nvPr/>
        </p:nvSpPr>
        <p:spPr>
          <a:xfrm>
            <a:off x="12" y="6628788"/>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pic>
        <p:nvPicPr>
          <p:cNvPr id="21" name="图片 8" descr="图片 8"/>
          <p:cNvPicPr>
            <a:picLocks noChangeAspect="1"/>
          </p:cNvPicPr>
          <p:nvPr/>
        </p:nvPicPr>
        <p:blipFill>
          <a:blip r:embed="rId3"/>
          <a:srcRect l="14883" t="35863" r="16982" b="37015"/>
          <a:stretch>
            <a:fillRect/>
          </a:stretch>
        </p:blipFill>
        <p:spPr>
          <a:xfrm>
            <a:off x="10074201" y="176303"/>
            <a:ext cx="980661" cy="292598"/>
          </a:xfrm>
          <a:prstGeom prst="rect">
            <a:avLst/>
          </a:prstGeom>
          <a:noFill/>
          <a:ln w="12700">
            <a:noFill/>
          </a:ln>
        </p:spPr>
      </p:pic>
      <p:sp>
        <p:nvSpPr>
          <p:cNvPr id="22" name="幻灯片编号"/>
          <p:cNvSpPr txBox="1"/>
          <p:nvPr/>
        </p:nvSpPr>
        <p:spPr>
          <a:xfrm>
            <a:off x="11808573" y="6641641"/>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23" name="趣链科技 版权所有 ©2016-2018"/>
          <p:cNvSpPr txBox="1"/>
          <p:nvPr/>
        </p:nvSpPr>
        <p:spPr>
          <a:xfrm>
            <a:off x="137208" y="6628788"/>
            <a:ext cx="1781896" cy="230832"/>
          </a:xfrm>
          <a:prstGeom prst="rect">
            <a:avLst/>
          </a:prstGeom>
          <a:ln w="12700">
            <a:miter lim="400000"/>
          </a:ln>
        </p:spPr>
        <p:txBody>
          <a:bodyPr wrap="none" lIns="45719" rIns="45719">
            <a:spAutoFit/>
          </a:bodyPr>
          <a:lstStyle/>
          <a:p>
            <a:pPr>
              <a:defRPr sz="900">
                <a:solidFill>
                  <a:schemeClr val="accent3">
                    <a:lumOff val="-12932"/>
                  </a:schemeClr>
                </a:solidFill>
              </a:defRPr>
            </a:pPr>
            <a:r>
              <a:rPr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21</a:t>
            </a:r>
            <a:endParaRPr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2" y="6614315"/>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25" name="幻灯片编号"/>
          <p:cNvSpPr txBox="1"/>
          <p:nvPr/>
        </p:nvSpPr>
        <p:spPr>
          <a:xfrm>
            <a:off x="11808549" y="6627168"/>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26" name="趣链科技 版权所有 ©2016-2018"/>
          <p:cNvSpPr txBox="1"/>
          <p:nvPr/>
        </p:nvSpPr>
        <p:spPr>
          <a:xfrm>
            <a:off x="137184" y="6614315"/>
            <a:ext cx="1781896" cy="230832"/>
          </a:xfrm>
          <a:prstGeom prst="rect">
            <a:avLst/>
          </a:prstGeom>
          <a:ln w="12700">
            <a:miter lim="400000"/>
          </a:ln>
        </p:spPr>
        <p:txBody>
          <a:bodyPr wrap="none" lIns="45719" rIns="45719">
            <a:spAutoFit/>
          </a:bodyPr>
          <a:lstStyle/>
          <a:p>
            <a:pPr>
              <a:defRPr sz="900">
                <a:solidFill>
                  <a:schemeClr val="accent3">
                    <a:lumOff val="-12932"/>
                  </a:schemeClr>
                </a:solidFill>
              </a:defRPr>
            </a:pPr>
            <a:r>
              <a:rPr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21</a:t>
            </a:r>
            <a:endParaRPr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4">
            <a:alphaModFix amt="50000"/>
          </a:blip>
          <a:stretch>
            <a:fillRect/>
          </a:stretch>
        </p:blipFill>
        <p:spPr>
          <a:xfrm>
            <a:off x="-12" y="-47354"/>
            <a:ext cx="12192000" cy="6687375"/>
          </a:xfrm>
          <a:prstGeom prst="rect">
            <a:avLst/>
          </a:prstGeom>
        </p:spPr>
      </p:pic>
      <p:pic>
        <p:nvPicPr>
          <p:cNvPr id="12" name="图片 11"/>
          <p:cNvPicPr>
            <a:picLocks noChangeAspect="1"/>
          </p:cNvPicPr>
          <p:nvPr userDrawn="1"/>
        </p:nvPicPr>
        <p:blipFill>
          <a:blip r:embed="rId2"/>
          <a:stretch>
            <a:fillRect/>
          </a:stretch>
        </p:blipFill>
        <p:spPr>
          <a:xfrm>
            <a:off x="0" y="0"/>
            <a:ext cx="12192000" cy="6858000"/>
          </a:xfrm>
          <a:prstGeom prst="rect">
            <a:avLst/>
          </a:prstGeom>
        </p:spPr>
      </p:pic>
      <p:sp>
        <p:nvSpPr>
          <p:cNvPr id="13" name="矩形 12"/>
          <p:cNvSpPr/>
          <p:nvPr userDrawn="1"/>
        </p:nvSpPr>
        <p:spPr>
          <a:xfrm>
            <a:off x="12" y="6628788"/>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14" name="幻灯片编号"/>
          <p:cNvSpPr txBox="1"/>
          <p:nvPr userDrawn="1"/>
        </p:nvSpPr>
        <p:spPr>
          <a:xfrm>
            <a:off x="11808573" y="6641641"/>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
        <p:nvSpPr>
          <p:cNvPr id="15" name="趣链科技 版权所有 ©2016-2018"/>
          <p:cNvSpPr txBox="1"/>
          <p:nvPr userDrawn="1"/>
        </p:nvSpPr>
        <p:spPr>
          <a:xfrm>
            <a:off x="137208" y="6628788"/>
            <a:ext cx="1781896" cy="230832"/>
          </a:xfrm>
          <a:prstGeom prst="rect">
            <a:avLst/>
          </a:prstGeom>
          <a:ln w="12700">
            <a:miter lim="400000"/>
          </a:ln>
        </p:spPr>
        <p:txBody>
          <a:bodyPr wrap="none" lIns="45719" rIns="45719">
            <a:spAutoFit/>
          </a:bodyPr>
          <a:lstStyle/>
          <a:p>
            <a:pPr>
              <a:defRPr sz="900">
                <a:solidFill>
                  <a:schemeClr val="accent3">
                    <a:lumOff val="-12913"/>
                  </a:schemeClr>
                </a:solidFill>
              </a:defRPr>
            </a:pPr>
            <a:r>
              <a:rPr dirty="0">
                <a:solidFill>
                  <a:schemeClr val="tx1">
                    <a:lumMod val="50000"/>
                    <a:lumOff val="50000"/>
                  </a:schemeClr>
                </a:solidFill>
                <a:latin typeface="微软雅黑" panose="020B0503020204020204" pitchFamily="34" charset="-122"/>
                <a:ea typeface="微软雅黑" panose="020B0503020204020204" pitchFamily="34" charset="-122"/>
              </a:rPr>
              <a:t>趣链科技 版权所有 ©2016-20</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21</a:t>
            </a:r>
            <a:endParaRPr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12" y="6614315"/>
            <a:ext cx="12192000" cy="243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Microsoft YaHei" panose="020B0503020204020204" pitchFamily="34" charset="-122"/>
              <a:ea typeface="Microsoft YaHei" panose="020B0503020204020204" pitchFamily="34" charset="-122"/>
            </a:endParaRPr>
          </a:p>
        </p:txBody>
      </p:sp>
      <p:sp>
        <p:nvSpPr>
          <p:cNvPr id="18" name="幻灯片编号"/>
          <p:cNvSpPr txBox="1"/>
          <p:nvPr userDrawn="1"/>
        </p:nvSpPr>
        <p:spPr>
          <a:xfrm>
            <a:off x="11808549" y="6627168"/>
            <a:ext cx="246219" cy="230832"/>
          </a:xfrm>
          <a:prstGeom prst="rect">
            <a:avLst/>
          </a:prstGeom>
          <a:ln w="12700">
            <a:miter lim="400000"/>
          </a:ln>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defRPr kumimoji="0" sz="1200" b="0" i="0" u="none" strike="noStrike" cap="none" spc="0" normalizeH="0" baseline="0">
                <a:ln>
                  <a:noFill/>
                </a:ln>
                <a:solidFill>
                  <a:srgbClr val="000000"/>
                </a:solidFill>
                <a:effectLst/>
                <a:uFillTx/>
                <a:latin typeface="微软雅黑"/>
                <a:ea typeface="微软雅黑"/>
                <a:cs typeface="微软雅黑"/>
                <a:sym typeface="微软雅黑"/>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a:ea typeface="微软雅黑"/>
                <a:cs typeface="微软雅黑"/>
                <a:sym typeface="微软雅黑"/>
              </a:defRPr>
            </a:lvl9pPr>
          </a:lstStyle>
          <a:p>
            <a:pPr marL="0" marR="0" lvl="0" indent="0" algn="r" defTabSz="914400" rtl="0" eaLnBrk="1" fontAlgn="auto" latinLnBrk="0" hangingPunct="0">
              <a:lnSpc>
                <a:spcPct val="100000"/>
              </a:lnSpc>
              <a:spcBef>
                <a:spcPts val="0"/>
              </a:spcBef>
              <a:spcAft>
                <a:spcPts val="0"/>
              </a:spcAft>
              <a:buClrTx/>
              <a:buSzTx/>
              <a:buFontTx/>
              <a:buNone/>
              <a:defRPr/>
            </a:pPr>
            <a:fld id="{86CB4B4D-7CA3-9044-876B-883B54F8677D}" type="slidenum">
              <a:rPr kumimoji="0" lang="en-US" altLang="zh-CN" sz="900" b="0" i="0" u="none" strike="noStrike" cap="none" spc="0" normalizeH="0" baseline="0" noProof="0" smtClean="0">
                <a:ln>
                  <a:noFill/>
                </a:ln>
                <a:solidFill>
                  <a:schemeClr val="tx1">
                    <a:lumMod val="50000"/>
                    <a:lumOff val="50000"/>
                  </a:schemeClr>
                </a:solidFill>
                <a:effectLst/>
                <a:uFillTx/>
                <a:latin typeface="微软雅黑"/>
                <a:ea typeface="微软雅黑"/>
                <a:sym typeface="微软雅黑"/>
              </a:rPr>
            </a:fld>
            <a:endParaRPr kumimoji="0" lang="en-US" altLang="zh-CN" sz="900" b="0" i="0" u="none" strike="noStrike" cap="none" spc="0" normalizeH="0" baseline="0" noProof="0" dirty="0">
              <a:ln>
                <a:noFill/>
              </a:ln>
              <a:solidFill>
                <a:schemeClr val="tx1">
                  <a:lumMod val="50000"/>
                  <a:lumOff val="50000"/>
                </a:schemeClr>
              </a:solidFill>
              <a:effectLst/>
              <a:uFillTx/>
              <a:latin typeface="微软雅黑"/>
              <a:ea typeface="微软雅黑"/>
              <a:sym typeface="微软雅黑"/>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封底">
    <p:spTree>
      <p:nvGrpSpPr>
        <p:cNvPr id="1" name=""/>
        <p:cNvGrpSpPr/>
        <p:nvPr/>
      </p:nvGrpSpPr>
      <p:grpSpPr>
        <a:xfrm>
          <a:off x="0" y="0"/>
          <a:ext cx="0" cy="0"/>
          <a:chOff x="0" y="0"/>
          <a:chExt cx="0" cy="0"/>
        </a:xfrm>
      </p:grpSpPr>
      <p:pic>
        <p:nvPicPr>
          <p:cNvPr id="22" name="图片 21" descr="电脑萤幕&#10;&#10;中度可信度描述已自动生成"/>
          <p:cNvPicPr>
            <a:picLocks noChangeAspect="1"/>
          </p:cNvPicPr>
          <p:nvPr/>
        </p:nvPicPr>
        <p:blipFill>
          <a:blip r:embed="rId2"/>
          <a:stretch>
            <a:fillRect/>
          </a:stretch>
        </p:blipFill>
        <p:spPr>
          <a:xfrm>
            <a:off x="0" y="0"/>
            <a:ext cx="12192000" cy="6858000"/>
          </a:xfrm>
          <a:prstGeom prst="rect">
            <a:avLst/>
          </a:prstGeom>
        </p:spPr>
      </p:pic>
      <p:pic>
        <p:nvPicPr>
          <p:cNvPr id="3" name="图片 2" descr="电脑萤幕&#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4.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tiff"/><Relationship Id="rId3" Type="http://schemas.openxmlformats.org/officeDocument/2006/relationships/image" Target="../media/image1.tiff"/><Relationship Id="rId2" Type="http://schemas.openxmlformats.org/officeDocument/2006/relationships/image" Target="../media/image32.png"/><Relationship Id="rId10" Type="http://schemas.openxmlformats.org/officeDocument/2006/relationships/notesSlide" Target="../notesSlides/notesSlide30.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tiff"/><Relationship Id="rId1" Type="http://schemas.openxmlformats.org/officeDocument/2006/relationships/image" Target="../media/image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911005"/>
            <a:ext cx="8766313" cy="2284075"/>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762000" y="2622830"/>
            <a:ext cx="4081145" cy="860425"/>
          </a:xfrm>
          <a:prstGeom prst="rect">
            <a:avLst/>
          </a:prstGeom>
          <a:noFill/>
        </p:spPr>
        <p:txBody>
          <a:bodyPr wrap="none" rtlCol="0" anchor="ctr">
            <a:spAutoFit/>
          </a:bodyPr>
          <a:lstStyle/>
          <a:p>
            <a:pPr algn="l"/>
            <a:r>
              <a:rPr lang="en-US" altLang="zh-CN" sz="5000" b="1" spc="-41"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rPr>
              <a:t> </a:t>
            </a:r>
            <a:r>
              <a:rPr lang="en-US" altLang="zh-CN" sz="5000" b="1" spc="-41"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rPr>
              <a:t>HyperBench</a:t>
            </a:r>
            <a:endParaRPr lang="en-US" altLang="zh-CN" sz="5000" b="1" spc="-41"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4" descr="Diagram&#10;&#10;Description automatically generated"/>
          <p:cNvPicPr>
            <a:picLocks noChangeAspect="1"/>
          </p:cNvPicPr>
          <p:nvPr/>
        </p:nvPicPr>
        <p:blipFill>
          <a:blip r:embed="rId1"/>
          <a:stretch>
            <a:fillRect/>
          </a:stretch>
        </p:blipFill>
        <p:spPr>
          <a:xfrm>
            <a:off x="788670" y="992282"/>
            <a:ext cx="10614660" cy="5350510"/>
          </a:xfrm>
          <a:prstGeom prst="rect">
            <a:avLst/>
          </a:prstGeom>
        </p:spPr>
      </p:pic>
      <p:sp>
        <p:nvSpPr>
          <p:cNvPr id="5" name="文本框 4"/>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基准架构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「核心架构」</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圆角矩形 45"/>
          <p:cNvSpPr/>
          <p:nvPr/>
        </p:nvSpPr>
        <p:spPr>
          <a:xfrm>
            <a:off x="478160" y="879340"/>
            <a:ext cx="1123567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3" name="文本框 2"/>
          <p:cNvSpPr txBox="1"/>
          <p:nvPr/>
        </p:nvSpPr>
        <p:spPr>
          <a:xfrm>
            <a:off x="870242" y="963349"/>
            <a:ext cx="9166225" cy="874407"/>
          </a:xfrm>
          <a:prstGeom prst="rect">
            <a:avLst/>
          </a:prstGeom>
          <a:noFill/>
        </p:spPr>
        <p:txBody>
          <a:bodyPr wrap="square" rtlCol="0" anchor="t">
            <a:spAutoFit/>
          </a:bodyPr>
          <a:lstStyle/>
          <a:p>
            <a:pPr marL="228600" indent="-228600" algn="l">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宋体" charset="0"/>
                <a:sym typeface="+mn-ea"/>
              </a:rPr>
              <a:t>基准层</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sym typeface="+mn-ea"/>
              </a:rPr>
              <a:t>主要由测试用例构成，是提供给用户编写自定义测试用例的模块。</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sym typeface="+mn-ea"/>
            </a:endParaRPr>
          </a:p>
          <a:p>
            <a:pPr marL="228600" indent="-228600" algn="l">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sym typeface="+mn-ea"/>
              </a:rPr>
              <a:t>用户可以编写测试脚本和设置相关参数</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sym typeface="+mn-ea"/>
            </a:endParaRPr>
          </a:p>
        </p:txBody>
      </p:sp>
      <p:sp>
        <p:nvSpPr>
          <p:cNvPr id="8" name="文本框 7"/>
          <p:cNvSpPr txBox="1"/>
          <p:nvPr/>
        </p:nvSpPr>
        <p:spPr>
          <a:xfrm>
            <a:off x="3134335" y="3270983"/>
            <a:ext cx="1105535" cy="584775"/>
          </a:xfrm>
          <a:prstGeom prst="rect">
            <a:avLst/>
          </a:prstGeom>
          <a:noFill/>
        </p:spPr>
        <p:txBody>
          <a:bodyPr wrap="square" rtlCol="0">
            <a:spAutoFit/>
          </a:bodyPr>
          <a:lstStyle/>
          <a:p>
            <a:r>
              <a:rPr lang="zh-CN" altLang="en-US" sz="1600" dirty="0">
                <a:solidFill>
                  <a:schemeClr val="accent1"/>
                </a:solidFill>
                <a:latin typeface="Microsoft YaHei" panose="020B0503020204020204" pitchFamily="34" charset="-122"/>
                <a:ea typeface="Microsoft YaHei" panose="020B0503020204020204" pitchFamily="34" charset="-122"/>
              </a:rPr>
              <a:t>测试脚本</a:t>
            </a:r>
            <a:r>
              <a:rPr lang="en-US" altLang="zh-CN" sz="1600" dirty="0">
                <a:solidFill>
                  <a:schemeClr val="accent1"/>
                </a:solidFill>
                <a:latin typeface="Microsoft YaHei" panose="020B0503020204020204" pitchFamily="34" charset="-122"/>
                <a:ea typeface="Microsoft YaHei" panose="020B0503020204020204" pitchFamily="34" charset="-122"/>
              </a:rPr>
              <a:t>/</a:t>
            </a:r>
            <a:r>
              <a:rPr lang="zh-CN" altLang="en-US" sz="1600" dirty="0">
                <a:solidFill>
                  <a:schemeClr val="accent1"/>
                </a:solidFill>
                <a:latin typeface="Microsoft YaHei" panose="020B0503020204020204" pitchFamily="34" charset="-122"/>
                <a:ea typeface="Microsoft YaHei" panose="020B0503020204020204" pitchFamily="34" charset="-122"/>
              </a:rPr>
              <a:t>配置项</a:t>
            </a:r>
            <a:endParaRPr lang="zh-CN" altLang="en-US" sz="1600" dirty="0">
              <a:solidFill>
                <a:schemeClr val="accent1"/>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3113063" y="5096880"/>
            <a:ext cx="1105535" cy="584775"/>
          </a:xfrm>
          <a:prstGeom prst="rect">
            <a:avLst/>
          </a:prstGeom>
          <a:noFill/>
        </p:spPr>
        <p:txBody>
          <a:bodyPr wrap="square" rtlCol="0">
            <a:spAutoFit/>
          </a:bodyPr>
          <a:lstStyle/>
          <a:p>
            <a:r>
              <a:rPr lang="zh-CN" altLang="en-US" sz="1600" dirty="0">
                <a:solidFill>
                  <a:schemeClr val="accent1"/>
                </a:solidFill>
                <a:latin typeface="Microsoft YaHei" panose="020B0503020204020204" pitchFamily="34" charset="-122"/>
                <a:ea typeface="Microsoft YaHei" panose="020B0503020204020204" pitchFamily="34" charset="-122"/>
                <a:sym typeface="+mn-ea"/>
              </a:rPr>
              <a:t>测试脚本</a:t>
            </a:r>
            <a:r>
              <a:rPr lang="en-US" altLang="zh-CN" sz="1600" dirty="0">
                <a:solidFill>
                  <a:schemeClr val="accent1"/>
                </a:solidFill>
                <a:latin typeface="Microsoft YaHei" panose="020B0503020204020204" pitchFamily="34" charset="-122"/>
                <a:ea typeface="Microsoft YaHei" panose="020B0503020204020204" pitchFamily="34" charset="-122"/>
                <a:sym typeface="+mn-ea"/>
              </a:rPr>
              <a:t>/</a:t>
            </a:r>
            <a:r>
              <a:rPr lang="zh-CN" altLang="en-US" sz="1600" dirty="0">
                <a:solidFill>
                  <a:schemeClr val="accent1"/>
                </a:solidFill>
                <a:latin typeface="Microsoft YaHei" panose="020B0503020204020204" pitchFamily="34" charset="-122"/>
                <a:ea typeface="Microsoft YaHei" panose="020B0503020204020204" pitchFamily="34" charset="-122"/>
                <a:sym typeface="+mn-ea"/>
              </a:rPr>
              <a:t>配置项</a:t>
            </a:r>
            <a:endParaRPr lang="zh-CN" altLang="en-US" sz="1600" dirty="0">
              <a:solidFill>
                <a:schemeClr val="accent1"/>
              </a:solidFill>
              <a:latin typeface="Microsoft YaHei" panose="020B0503020204020204" pitchFamily="34" charset="-122"/>
              <a:ea typeface="Microsoft YaHei" panose="020B0503020204020204" pitchFamily="34" charset="-122"/>
            </a:endParaRPr>
          </a:p>
        </p:txBody>
      </p:sp>
      <p:cxnSp>
        <p:nvCxnSpPr>
          <p:cNvPr id="10" name="直接箭头连接符 23"/>
          <p:cNvCxnSpPr/>
          <p:nvPr/>
        </p:nvCxnSpPr>
        <p:spPr>
          <a:xfrm flipV="1">
            <a:off x="4083343" y="2950519"/>
            <a:ext cx="866140" cy="825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24"/>
          <p:cNvCxnSpPr/>
          <p:nvPr/>
        </p:nvCxnSpPr>
        <p:spPr>
          <a:xfrm flipH="1" flipV="1">
            <a:off x="4083978" y="4675179"/>
            <a:ext cx="856615" cy="825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20186" y="2552088"/>
            <a:ext cx="648335" cy="338554"/>
          </a:xfrm>
          <a:prstGeom prst="rect">
            <a:avLst/>
          </a:prstGeom>
          <a:noFill/>
        </p:spPr>
        <p:txBody>
          <a:bodyPr wrap="square" rtlCol="0">
            <a:spAutoFit/>
          </a:bodyPr>
          <a:lstStyle/>
          <a:p>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实现</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13" name="文本框 12"/>
          <p:cNvSpPr txBox="1"/>
          <p:nvPr/>
        </p:nvSpPr>
        <p:spPr>
          <a:xfrm>
            <a:off x="4232880" y="4314067"/>
            <a:ext cx="664845" cy="338554"/>
          </a:xfrm>
          <a:prstGeom prst="rect">
            <a:avLst/>
          </a:prstGeom>
          <a:noFill/>
        </p:spPr>
        <p:txBody>
          <a:bodyPr wrap="square" rtlCol="0">
            <a:spAutoFit/>
          </a:bodyPr>
          <a:lstStyle/>
          <a:p>
            <a:r>
              <a:rPr lang="zh-CN" altLang="en-US" sz="1600">
                <a:solidFill>
                  <a:schemeClr val="tx2">
                    <a:lumMod val="75000"/>
                  </a:schemeClr>
                </a:solidFill>
                <a:latin typeface="Microsoft YaHei" panose="020B0503020204020204" pitchFamily="34" charset="-122"/>
                <a:ea typeface="Microsoft YaHei" panose="020B0503020204020204" pitchFamily="34" charset="-122"/>
              </a:rPr>
              <a:t>结果</a:t>
            </a:r>
            <a:endParaRPr lang="zh-CN" altLang="en-US" sz="160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14" name="文本框 13"/>
          <p:cNvSpPr txBox="1"/>
          <p:nvPr/>
        </p:nvSpPr>
        <p:spPr>
          <a:xfrm>
            <a:off x="5405091" y="4194435"/>
            <a:ext cx="808292" cy="338554"/>
          </a:xfrm>
          <a:prstGeom prst="rect">
            <a:avLst/>
          </a:prstGeom>
          <a:noFill/>
        </p:spPr>
        <p:txBody>
          <a:bodyPr wrap="square" rtlCol="0">
            <a:spAutoFit/>
          </a:bodyPr>
          <a:lstStyle/>
          <a:p>
            <a:r>
              <a:rPr lang="en-US" altLang="zh-CN" sz="1600" dirty="0">
                <a:solidFill>
                  <a:schemeClr val="accent1"/>
                </a:solidFill>
                <a:latin typeface="Microsoft YaHei" panose="020B0503020204020204" pitchFamily="34" charset="-122"/>
                <a:ea typeface="Microsoft YaHei" panose="020B0503020204020204" pitchFamily="34" charset="-122"/>
              </a:rPr>
              <a:t>hooks</a:t>
            </a:r>
            <a:endParaRPr lang="en-US" altLang="zh-CN" sz="1600" dirty="0">
              <a:solidFill>
                <a:schemeClr val="accent1"/>
              </a:solidFill>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7128176" y="4188156"/>
            <a:ext cx="897873" cy="337185"/>
          </a:xfrm>
          <a:prstGeom prst="rect">
            <a:avLst/>
          </a:prstGeom>
          <a:noFill/>
        </p:spPr>
        <p:txBody>
          <a:bodyPr wrap="square" rtlCol="0">
            <a:spAutoFit/>
          </a:bodyPr>
          <a:lstStyle/>
          <a:p>
            <a:r>
              <a:rPr lang="zh-CN" altLang="en-US" sz="1600" dirty="0">
                <a:solidFill>
                  <a:schemeClr val="accent1"/>
                </a:solidFill>
                <a:latin typeface="Microsoft YaHei" panose="020B0503020204020204" pitchFamily="34" charset="-122"/>
                <a:ea typeface="Microsoft YaHei" panose="020B0503020204020204" pitchFamily="34" charset="-122"/>
              </a:rPr>
              <a:t>虚拟机</a:t>
            </a:r>
            <a:endParaRPr lang="zh-CN" altLang="en-US" sz="1600" dirty="0">
              <a:solidFill>
                <a:schemeClr val="accent1"/>
              </a:solidFill>
              <a:latin typeface="Microsoft YaHei" panose="020B0503020204020204" pitchFamily="34" charset="-122"/>
              <a:ea typeface="Microsoft YaHei" panose="020B0503020204020204" pitchFamily="34" charset="-122"/>
            </a:endParaRPr>
          </a:p>
        </p:txBody>
      </p:sp>
      <p:pic>
        <p:nvPicPr>
          <p:cNvPr id="16" name="图片 15" descr="hook"/>
          <p:cNvPicPr>
            <a:picLocks noChangeAspect="1"/>
          </p:cNvPicPr>
          <p:nvPr/>
        </p:nvPicPr>
        <p:blipFill>
          <a:blip r:embed="rId1">
            <a:duotone>
              <a:schemeClr val="accent1">
                <a:shade val="45000"/>
                <a:satMod val="135000"/>
              </a:schemeClr>
              <a:prstClr val="white"/>
            </a:duotone>
          </a:blip>
          <a:stretch>
            <a:fillRect/>
          </a:stretch>
        </p:blipFill>
        <p:spPr>
          <a:xfrm>
            <a:off x="5473036" y="3515673"/>
            <a:ext cx="603114" cy="603114"/>
          </a:xfrm>
          <a:prstGeom prst="rect">
            <a:avLst/>
          </a:prstGeom>
        </p:spPr>
      </p:pic>
      <p:pic>
        <p:nvPicPr>
          <p:cNvPr id="17" name="图片 16" descr="沙箱"/>
          <p:cNvPicPr>
            <a:picLocks noChangeAspect="1"/>
          </p:cNvPicPr>
          <p:nvPr/>
        </p:nvPicPr>
        <p:blipFill>
          <a:blip r:embed="rId2">
            <a:duotone>
              <a:schemeClr val="accent1">
                <a:shade val="45000"/>
                <a:satMod val="135000"/>
              </a:schemeClr>
              <a:prstClr val="white"/>
            </a:duotone>
          </a:blip>
          <a:stretch>
            <a:fillRect/>
          </a:stretch>
        </p:blipFill>
        <p:spPr>
          <a:xfrm>
            <a:off x="7242780" y="3535195"/>
            <a:ext cx="622570" cy="622570"/>
          </a:xfrm>
          <a:prstGeom prst="rect">
            <a:avLst/>
          </a:prstGeom>
        </p:spPr>
      </p:pic>
      <p:pic>
        <p:nvPicPr>
          <p:cNvPr id="18" name="图片 17" descr="Script change"/>
          <p:cNvPicPr>
            <a:picLocks noChangeAspect="1"/>
          </p:cNvPicPr>
          <p:nvPr/>
        </p:nvPicPr>
        <p:blipFill>
          <a:blip r:embed="rId3">
            <a:duotone>
              <a:schemeClr val="accent1">
                <a:shade val="45000"/>
                <a:satMod val="135000"/>
              </a:schemeClr>
              <a:prstClr val="white"/>
            </a:duotone>
          </a:blip>
          <a:stretch>
            <a:fillRect/>
          </a:stretch>
        </p:blipFill>
        <p:spPr>
          <a:xfrm>
            <a:off x="3258159" y="2588356"/>
            <a:ext cx="682627" cy="682627"/>
          </a:xfrm>
          <a:prstGeom prst="rect">
            <a:avLst/>
          </a:prstGeom>
        </p:spPr>
      </p:pic>
      <p:pic>
        <p:nvPicPr>
          <p:cNvPr id="19" name="图片 18" descr="结果"/>
          <p:cNvPicPr>
            <a:picLocks noChangeAspect="1"/>
          </p:cNvPicPr>
          <p:nvPr/>
        </p:nvPicPr>
        <p:blipFill>
          <a:blip r:embed="rId4">
            <a:duotone>
              <a:schemeClr val="accent1">
                <a:shade val="45000"/>
                <a:satMod val="135000"/>
              </a:schemeClr>
              <a:prstClr val="white"/>
            </a:duotone>
          </a:blip>
          <a:stretch>
            <a:fillRect/>
          </a:stretch>
        </p:blipFill>
        <p:spPr>
          <a:xfrm>
            <a:off x="3280701" y="4356408"/>
            <a:ext cx="637542" cy="637542"/>
          </a:xfrm>
          <a:prstGeom prst="rect">
            <a:avLst/>
          </a:prstGeom>
        </p:spPr>
      </p:pic>
      <p:sp>
        <p:nvSpPr>
          <p:cNvPr id="20" name="矩形 19"/>
          <p:cNvSpPr/>
          <p:nvPr/>
        </p:nvSpPr>
        <p:spPr>
          <a:xfrm>
            <a:off x="5146333" y="2636829"/>
            <a:ext cx="1297940" cy="2800434"/>
          </a:xfrm>
          <a:prstGeom prst="rect">
            <a:avLst/>
          </a:pr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1" name="矩形 20"/>
          <p:cNvSpPr/>
          <p:nvPr/>
        </p:nvSpPr>
        <p:spPr>
          <a:xfrm>
            <a:off x="6928143" y="2636829"/>
            <a:ext cx="1297940" cy="2799715"/>
          </a:xfrm>
          <a:prstGeom prst="rect">
            <a:avLst/>
          </a:pr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22" name="直接箭头连接符 11"/>
          <p:cNvCxnSpPr/>
          <p:nvPr/>
        </p:nvCxnSpPr>
        <p:spPr>
          <a:xfrm>
            <a:off x="6531268" y="3423594"/>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12"/>
          <p:cNvCxnSpPr/>
          <p:nvPr/>
        </p:nvCxnSpPr>
        <p:spPr>
          <a:xfrm flipH="1" flipV="1">
            <a:off x="6517933" y="4363712"/>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476023" y="3590962"/>
            <a:ext cx="410845" cy="645160"/>
          </a:xfrm>
          <a:prstGeom prst="rect">
            <a:avLst/>
          </a:prstGeom>
          <a:noFill/>
        </p:spPr>
        <p:txBody>
          <a:bodyPr wrap="square" rtlCol="0">
            <a:spAutoFit/>
          </a:bodyPr>
          <a:lstStyle/>
          <a:p>
            <a:r>
              <a:rPr lang="zh-CN" altLang="en-US" dirty="0">
                <a:solidFill>
                  <a:schemeClr val="accent1"/>
                </a:solidFill>
                <a:latin typeface="Microsoft YaHei" panose="020B0503020204020204" pitchFamily="34" charset="-122"/>
                <a:ea typeface="Microsoft YaHei" panose="020B0503020204020204" pitchFamily="34" charset="-122"/>
              </a:rPr>
              <a:t>执</a:t>
            </a:r>
            <a:endParaRPr lang="zh-CN" altLang="en-US" dirty="0">
              <a:solidFill>
                <a:schemeClr val="accent1"/>
              </a:solidFill>
              <a:latin typeface="Microsoft YaHei" panose="020B0503020204020204" pitchFamily="34" charset="-122"/>
              <a:ea typeface="Microsoft YaHei" panose="020B0503020204020204" pitchFamily="34" charset="-122"/>
            </a:endParaRPr>
          </a:p>
          <a:p>
            <a:r>
              <a:rPr lang="zh-CN" altLang="en-US" dirty="0">
                <a:solidFill>
                  <a:schemeClr val="accent1"/>
                </a:solidFill>
                <a:latin typeface="Microsoft YaHei" panose="020B0503020204020204" pitchFamily="34" charset="-122"/>
                <a:ea typeface="Microsoft YaHei" panose="020B0503020204020204" pitchFamily="34" charset="-122"/>
              </a:rPr>
              <a:t>行</a:t>
            </a:r>
            <a:endParaRPr lang="zh-CN" altLang="en-US" dirty="0">
              <a:solidFill>
                <a:schemeClr val="accent1"/>
              </a:solidFill>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基准架构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「基准层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圆角矩形 45"/>
          <p:cNvSpPr/>
          <p:nvPr/>
        </p:nvSpPr>
        <p:spPr>
          <a:xfrm>
            <a:off x="478160" y="2522789"/>
            <a:ext cx="5453083" cy="2865492"/>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478160" y="1095038"/>
            <a:ext cx="11235679" cy="1111027"/>
            <a:chOff x="478160" y="1095038"/>
            <a:chExt cx="11235679" cy="1111027"/>
          </a:xfrm>
        </p:grpSpPr>
        <p:sp>
          <p:nvSpPr>
            <p:cNvPr id="9" name="圆角矩形 45"/>
            <p:cNvSpPr/>
            <p:nvPr/>
          </p:nvSpPr>
          <p:spPr>
            <a:xfrm>
              <a:off x="478160" y="1095038"/>
              <a:ext cx="1123567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687878" y="1158673"/>
              <a:ext cx="9543518" cy="874407"/>
            </a:xfrm>
            <a:prstGeom prst="rect">
              <a:avLst/>
            </a:prstGeom>
            <a:noFill/>
            <a:ln w="9525">
              <a:noFill/>
            </a:ln>
          </p:spPr>
          <p:txBody>
            <a:bodyPr wrap="square">
              <a:spAutoFit/>
            </a:bodyPr>
            <a:lstStyle/>
            <a:p>
              <a:pPr marL="228600" indent="-228600" algn="l">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rPr>
                <a:t>参数配置</a:t>
              </a:r>
              <a:r>
                <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rPr>
                <a:t>: </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endParaRPr>
            </a:p>
            <a:p>
              <a:pPr marL="228600" indent="-228600" algn="l">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用来配置测试引擎的</a:t>
              </a:r>
              <a:r>
                <a:rPr lang="zh-CN" altLang="en-US"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测试参数</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配置</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
        <p:nvSpPr>
          <p:cNvPr id="5" name="文本框 4"/>
          <p:cNvSpPr txBox="1"/>
          <p:nvPr/>
        </p:nvSpPr>
        <p:spPr>
          <a:xfrm>
            <a:off x="3117850" y="3244850"/>
            <a:ext cx="2540000" cy="368300"/>
          </a:xfrm>
          <a:prstGeom prst="rect">
            <a:avLst/>
          </a:prstGeom>
          <a:noFill/>
        </p:spPr>
        <p:txBody>
          <a:bodyPr wrap="square" rtlCol="0" anchor="t">
            <a:spAutoFit/>
          </a:bodyPr>
          <a:lstStyle/>
          <a:p>
            <a:endParaRPr lang="zh-CN" altLang="en-US">
              <a:latin typeface="Microsoft YaHei" panose="020B0503020204020204" pitchFamily="34" charset="-122"/>
              <a:ea typeface="Microsoft YaHei" panose="020B0503020204020204" pitchFamily="34" charset="-122"/>
            </a:endParaRPr>
          </a:p>
        </p:txBody>
      </p:sp>
      <p:pic>
        <p:nvPicPr>
          <p:cNvPr id="6" name="图片 5"/>
          <p:cNvPicPr>
            <a:picLocks noChangeAspect="1"/>
          </p:cNvPicPr>
          <p:nvPr/>
        </p:nvPicPr>
        <p:blipFill>
          <a:blip r:embed="rId1"/>
          <a:stretch>
            <a:fillRect/>
          </a:stretch>
        </p:blipFill>
        <p:spPr>
          <a:xfrm>
            <a:off x="6371780" y="2491505"/>
            <a:ext cx="4798249" cy="2896776"/>
          </a:xfrm>
          <a:prstGeom prst="rect">
            <a:avLst/>
          </a:prstGeom>
        </p:spPr>
      </p:pic>
      <p:sp>
        <p:nvSpPr>
          <p:cNvPr id="7" name="文本框 6"/>
          <p:cNvSpPr txBox="1"/>
          <p:nvPr/>
        </p:nvSpPr>
        <p:spPr>
          <a:xfrm>
            <a:off x="845511" y="2924845"/>
            <a:ext cx="4960620" cy="2030095"/>
          </a:xfrm>
          <a:prstGeom prst="rect">
            <a:avLst/>
          </a:prstGeom>
          <a:noFill/>
        </p:spPr>
        <p:txBody>
          <a:bodyPr wrap="square" rtlCol="0">
            <a:spAutoFit/>
          </a:bodyPr>
          <a:lstStyle/>
          <a:p>
            <a:r>
              <a:rPr lang="zh-CN" altLang="en-US" dirty="0">
                <a:solidFill>
                  <a:schemeClr val="tx2">
                    <a:lumMod val="75000"/>
                  </a:schemeClr>
                </a:solidFill>
                <a:latin typeface="Microsoft YaHei" panose="020B0503020204020204" pitchFamily="34" charset="-122"/>
                <a:ea typeface="Microsoft YaHei" panose="020B0503020204020204" pitchFamily="34" charset="-122"/>
              </a:rPr>
              <a:t>目前测试参数分为</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3</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个配置项 </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r>
              <a:rPr lang="en-US" altLang="zh-CN" dirty="0">
                <a:solidFill>
                  <a:schemeClr val="tx2">
                    <a:lumMod val="75000"/>
                  </a:schemeClr>
                </a:solidFill>
                <a:latin typeface="Microsoft YaHei" panose="020B0503020204020204" pitchFamily="34" charset="-122"/>
                <a:ea typeface="Microsoft YaHei" panose="020B0503020204020204" pitchFamily="34" charset="-122"/>
              </a:rPr>
              <a:t>engine: </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性能和压力机的配置项</a:t>
            </a:r>
            <a:endParaRPr lang="en-US" altLang="zh-CN" dirty="0">
              <a:solidFill>
                <a:schemeClr val="tx2">
                  <a:lumMod val="75000"/>
                </a:schemeClr>
              </a:solidFill>
              <a:latin typeface="Microsoft YaHei" panose="020B0503020204020204" pitchFamily="34" charset="-122"/>
              <a:ea typeface="Microsoft YaHei" panose="020B0503020204020204" pitchFamily="34" charset="-122"/>
            </a:endParaRPr>
          </a:p>
          <a:p>
            <a:endParaRPr lang="en-US" altLang="zh-CN" dirty="0">
              <a:solidFill>
                <a:schemeClr val="tx2">
                  <a:lumMod val="75000"/>
                </a:schemeClr>
              </a:solidFill>
              <a:latin typeface="Microsoft YaHei" panose="020B0503020204020204" pitchFamily="34" charset="-122"/>
              <a:ea typeface="Microsoft YaHei" panose="020B0503020204020204" pitchFamily="34" charset="-122"/>
            </a:endParaRPr>
          </a:p>
          <a:p>
            <a:r>
              <a:rPr lang="en-US" altLang="zh-CN" dirty="0">
                <a:solidFill>
                  <a:schemeClr val="tx2">
                    <a:lumMod val="75000"/>
                  </a:schemeClr>
                </a:solidFill>
                <a:latin typeface="Microsoft YaHei" panose="020B0503020204020204" pitchFamily="34" charset="-122"/>
                <a:ea typeface="Microsoft YaHei" panose="020B0503020204020204" pitchFamily="34" charset="-122"/>
              </a:rPr>
              <a:t>client: </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区块链平台和脚本相关配置</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endParaRPr lang="en-US" altLang="zh-CN" dirty="0">
              <a:solidFill>
                <a:schemeClr val="tx2">
                  <a:lumMod val="75000"/>
                </a:schemeClr>
              </a:solidFill>
              <a:latin typeface="Microsoft YaHei" panose="020B0503020204020204" pitchFamily="34" charset="-122"/>
              <a:ea typeface="Microsoft YaHei" panose="020B0503020204020204" pitchFamily="34" charset="-122"/>
            </a:endParaRPr>
          </a:p>
          <a:p>
            <a:r>
              <a:rPr lang="en-US" altLang="zh-CN" dirty="0" err="1">
                <a:solidFill>
                  <a:schemeClr val="tx2">
                    <a:lumMod val="75000"/>
                  </a:schemeClr>
                </a:solidFill>
                <a:latin typeface="Microsoft YaHei" panose="020B0503020204020204" pitchFamily="34" charset="-122"/>
                <a:ea typeface="Microsoft YaHei" panose="020B0503020204020204" pitchFamily="34" charset="-122"/>
              </a:rPr>
              <a:t>cilent.options</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 : </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区块链平台提供额外的服务项</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「测试参数」</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圆角矩形 45"/>
          <p:cNvSpPr/>
          <p:nvPr/>
        </p:nvSpPr>
        <p:spPr>
          <a:xfrm>
            <a:off x="478160" y="2522789"/>
            <a:ext cx="5453083" cy="3173676"/>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5" name="文本框 4"/>
          <p:cNvSpPr txBox="1"/>
          <p:nvPr/>
        </p:nvSpPr>
        <p:spPr>
          <a:xfrm>
            <a:off x="824403" y="2706166"/>
            <a:ext cx="4760595" cy="2806922"/>
          </a:xfrm>
          <a:prstGeom prst="rect">
            <a:avLst/>
          </a:prstGeom>
          <a:noFill/>
        </p:spPr>
        <p:txBody>
          <a:bodyPr wrap="square" rtlCol="0" anchor="t">
            <a:spAutoFit/>
          </a:bodyPr>
          <a:lstStyle/>
          <a:p>
            <a:pPr>
              <a:lnSpc>
                <a:spcPct val="13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rPr>
              <a:t>目前</a:t>
            </a:r>
            <a:r>
              <a:rPr lang="en-US" altLang="zh-CN" dirty="0" err="1">
                <a:solidFill>
                  <a:schemeClr val="tx2">
                    <a:lumMod val="75000"/>
                  </a:schemeClr>
                </a:solidFill>
                <a:latin typeface="Microsoft YaHei" panose="020B0503020204020204" pitchFamily="34" charset="-122"/>
                <a:ea typeface="Microsoft YaHei" panose="020B0503020204020204" pitchFamily="34" charset="-122"/>
              </a:rPr>
              <a:t>HyperBench</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实现的虚拟机是</a:t>
            </a:r>
            <a:r>
              <a:rPr lang="en-US" altLang="zh-CN" dirty="0" err="1">
                <a:solidFill>
                  <a:schemeClr val="tx2">
                    <a:lumMod val="75000"/>
                  </a:schemeClr>
                </a:solidFill>
                <a:latin typeface="Microsoft YaHei" panose="020B0503020204020204" pitchFamily="34" charset="-122"/>
                <a:ea typeface="Microsoft YaHei" panose="020B0503020204020204" pitchFamily="34" charset="-122"/>
              </a:rPr>
              <a:t>lua</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虚拟机</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 ,</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所以用户只需要通过</a:t>
            </a:r>
            <a:r>
              <a:rPr lang="en-US" altLang="zh-CN" dirty="0" err="1">
                <a:solidFill>
                  <a:schemeClr val="tx2">
                    <a:lumMod val="75000"/>
                  </a:schemeClr>
                </a:solidFill>
                <a:latin typeface="Microsoft YaHei" panose="020B0503020204020204" pitchFamily="34" charset="-122"/>
                <a:ea typeface="Microsoft YaHei" panose="020B0503020204020204" pitchFamily="34" charset="-122"/>
              </a:rPr>
              <a:t>lua</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语言和系统提供的特定</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hook</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就可以和区块链系统进行交互， 系统提供的</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hook</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函数又分为</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2</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个模块</a:t>
            </a:r>
            <a:r>
              <a:rPr lang="en-US" altLang="zh-CN" dirty="0">
                <a:solidFill>
                  <a:schemeClr val="tx2">
                    <a:lumMod val="75000"/>
                  </a:schemeClr>
                </a:solidFill>
                <a:latin typeface="Microsoft YaHei" panose="020B0503020204020204" pitchFamily="34" charset="-122"/>
                <a:ea typeface="Microsoft YaHei" panose="020B0503020204020204" pitchFamily="34" charset="-122"/>
              </a:rPr>
              <a:t>:</a:t>
            </a:r>
            <a:endParaRPr lang="en-US" altLang="zh-CN"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130000"/>
              </a:lnSpc>
            </a:pP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pPr indent="-285750">
              <a:lnSpc>
                <a:spcPct val="130000"/>
              </a:lnSpc>
              <a:buFont typeface="Wingdings" panose="05000000000000000000" charset="0"/>
              <a:buChar char=""/>
            </a:pPr>
            <a:r>
              <a:rPr lang="zh-CN" altLang="en-US" dirty="0">
                <a:solidFill>
                  <a:schemeClr val="tx2">
                    <a:lumMod val="75000"/>
                  </a:schemeClr>
                </a:solidFill>
                <a:latin typeface="Microsoft YaHei" panose="020B0503020204020204" pitchFamily="34" charset="-122"/>
                <a:ea typeface="Microsoft YaHei" panose="020B0503020204020204" pitchFamily="34" charset="-122"/>
              </a:rPr>
              <a:t>内部虚拟机执行的生命周期：用</a:t>
            </a:r>
            <a:r>
              <a:rPr lang="zh-CN" altLang="en-US" dirty="0">
                <a:solidFill>
                  <a:srgbClr val="FF0000"/>
                </a:solidFill>
                <a:latin typeface="Microsoft YaHei" panose="020B0503020204020204" pitchFamily="34" charset="-122"/>
                <a:ea typeface="Microsoft YaHei" panose="020B0503020204020204" pitchFamily="34" charset="-122"/>
              </a:rPr>
              <a:t>红框</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标出</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pPr indent="0">
              <a:buFont typeface="Wingdings" panose="05000000000000000000" charset="0"/>
              <a:buNone/>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charset="0"/>
              <a:buChar char=""/>
            </a:pPr>
            <a:r>
              <a:rPr lang="zh-CN" altLang="en-US" dirty="0">
                <a:solidFill>
                  <a:schemeClr val="tx2">
                    <a:lumMod val="75000"/>
                  </a:schemeClr>
                </a:solidFill>
                <a:latin typeface="Microsoft YaHei" panose="020B0503020204020204" pitchFamily="34" charset="-122"/>
                <a:ea typeface="Microsoft YaHei" panose="020B0503020204020204" pitchFamily="34" charset="-122"/>
              </a:rPr>
              <a:t>区块链系统交互的接口：用</a:t>
            </a:r>
            <a:r>
              <a:rPr lang="zh-CN" altLang="en-US" dirty="0">
                <a:solidFill>
                  <a:schemeClr val="accent5"/>
                </a:solidFill>
                <a:latin typeface="Microsoft YaHei" panose="020B0503020204020204" pitchFamily="34" charset="-122"/>
                <a:ea typeface="Microsoft YaHei" panose="020B0503020204020204" pitchFamily="34" charset="-122"/>
              </a:rPr>
              <a:t>蓝框</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标出</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9" name="文本框 8"/>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「测试脚本」</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10" name="组合 9"/>
          <p:cNvGrpSpPr/>
          <p:nvPr/>
        </p:nvGrpSpPr>
        <p:grpSpPr>
          <a:xfrm>
            <a:off x="478160" y="1201697"/>
            <a:ext cx="9753236" cy="1111027"/>
            <a:chOff x="478160" y="1095038"/>
            <a:chExt cx="9753236" cy="1111027"/>
          </a:xfrm>
        </p:grpSpPr>
        <p:sp>
          <p:nvSpPr>
            <p:cNvPr id="11" name="圆角矩形 45"/>
            <p:cNvSpPr/>
            <p:nvPr/>
          </p:nvSpPr>
          <p:spPr>
            <a:xfrm>
              <a:off x="478160" y="1095038"/>
              <a:ext cx="5453083"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687878" y="1158673"/>
              <a:ext cx="9543518" cy="874407"/>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rPr>
                <a:t>测试脚本</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endParaRPr>
            </a:p>
            <a:p>
              <a:pPr marL="228600" indent="-228600">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用户自定义实现的</a:t>
              </a:r>
              <a:r>
                <a:rPr lang="en-GB" altLang="zh-CN"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lua</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测试脚本</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pic>
        <p:nvPicPr>
          <p:cNvPr id="2" name="图片 1"/>
          <p:cNvPicPr>
            <a:picLocks noChangeAspect="1"/>
          </p:cNvPicPr>
          <p:nvPr/>
        </p:nvPicPr>
        <p:blipFill>
          <a:blip r:embed="rId1"/>
          <a:stretch>
            <a:fillRect/>
          </a:stretch>
        </p:blipFill>
        <p:spPr>
          <a:xfrm>
            <a:off x="7028815" y="1201420"/>
            <a:ext cx="3366770" cy="4570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41960" y="2359721"/>
            <a:ext cx="5560695" cy="3830955"/>
          </a:xfrm>
          <a:prstGeom prst="rect">
            <a:avLst/>
          </a:prstGeom>
          <a:noFill/>
        </p:spPr>
        <p:txBody>
          <a:bodyPr wrap="square" rtlCol="0" anchor="t">
            <a:spAutoFit/>
          </a:bodyPr>
          <a:lstStyle/>
          <a:p>
            <a:pPr marL="285750" indent="-285750">
              <a:lnSpc>
                <a:spcPct val="150000"/>
              </a:lnSpc>
              <a:buFont typeface="Wingdings" panose="05000000000000000000"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BeforeDeploy</a:t>
            </a:r>
            <a:r>
              <a:rPr lang="en-US" altLang="zh-CN" dirty="0">
                <a:solidFill>
                  <a:schemeClr val="accent1"/>
                </a:solidFill>
                <a:latin typeface="Microsoft YaHei" panose="020B0503020204020204" pitchFamily="34" charset="-122"/>
                <a:ea typeface="Microsoft YaHei" panose="020B0503020204020204" pitchFamily="34" charset="-122"/>
              </a:rPr>
              <a:t>: </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部署阶段之前调用一次</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dirty="0" err="1">
                <a:solidFill>
                  <a:srgbClr val="FF0000"/>
                </a:solidFill>
                <a:latin typeface="Microsoft YaHei" panose="020B0503020204020204" pitchFamily="34" charset="-122"/>
                <a:ea typeface="Microsoft YaHei" panose="020B0503020204020204" pitchFamily="34" charset="-122"/>
              </a:rPr>
              <a:t>DeployContract</a:t>
            </a:r>
            <a:r>
              <a:rPr lang="en-US" altLang="zh-CN" dirty="0">
                <a:solidFill>
                  <a:srgbClr val="FF0000"/>
                </a:solidFill>
                <a:latin typeface="Microsoft YaHei" panose="020B0503020204020204" pitchFamily="34" charset="-122"/>
                <a:ea typeface="Microsoft YaHei" panose="020B0503020204020204" pitchFamily="34" charset="-122"/>
              </a:rPr>
              <a:t>: </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部署合约</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BeforeGet</a:t>
            </a:r>
            <a:r>
              <a:rPr lang="en-US" altLang="zh-CN" dirty="0">
                <a:solidFill>
                  <a:schemeClr val="accent1"/>
                </a:solidFill>
                <a:latin typeface="Microsoft YaHei" panose="020B0503020204020204" pitchFamily="34" charset="-122"/>
                <a:ea typeface="Microsoft YaHei" panose="020B0503020204020204" pitchFamily="34" charset="-122"/>
              </a:rPr>
              <a:t>: </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同步数据给虚拟机前调用一次</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b="1" dirty="0" err="1">
                <a:solidFill>
                  <a:srgbClr val="FF0000"/>
                </a:solidFill>
                <a:latin typeface="Microsoft YaHei" panose="020B0503020204020204" pitchFamily="34" charset="-122"/>
                <a:ea typeface="Microsoft YaHei" panose="020B0503020204020204" pitchFamily="34" charset="-122"/>
              </a:rPr>
              <a:t>GetContext</a:t>
            </a:r>
            <a:r>
              <a:rPr lang="en-US" altLang="zh-CN" b="1" dirty="0">
                <a:solidFill>
                  <a:srgbClr val="FF0000"/>
                </a:solidFill>
                <a:latin typeface="Microsoft YaHei" panose="020B0503020204020204" pitchFamily="34" charset="-122"/>
                <a:ea typeface="Microsoft YaHei" panose="020B0503020204020204" pitchFamily="34" charset="-122"/>
              </a:rPr>
              <a:t> </a:t>
            </a:r>
            <a:r>
              <a:rPr lang="en-US" altLang="zh-CN" b="1" dirty="0">
                <a:solidFill>
                  <a:schemeClr val="tx1"/>
                </a:solidFill>
                <a:latin typeface="Microsoft YaHei" panose="020B0503020204020204" pitchFamily="34" charset="-122"/>
                <a:ea typeface="Microsoft YaHei" panose="020B0503020204020204" pitchFamily="34" charset="-122"/>
              </a:rPr>
              <a:t>: </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同步数据给虚拟机 </a:t>
            </a:r>
            <a:r>
              <a:rPr lang="en-US" altLang="zh-CN" b="1" dirty="0">
                <a:solidFill>
                  <a:schemeClr val="tx2">
                    <a:lumMod val="75000"/>
                  </a:schemeClr>
                </a:solidFill>
                <a:latin typeface="Microsoft YaHei" panose="020B0503020204020204" pitchFamily="34" charset="-122"/>
                <a:ea typeface="Microsoft YaHei" panose="020B0503020204020204" pitchFamily="34" charset="-122"/>
              </a:rPr>
              <a:t> </a:t>
            </a:r>
            <a:endParaRPr lang="en-US" altLang="zh-CN" b="1"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BeforeSet</a:t>
            </a:r>
            <a:r>
              <a:rPr lang="en-US" altLang="zh-CN" dirty="0">
                <a:solidFill>
                  <a:schemeClr val="accent1"/>
                </a:solidFill>
                <a:latin typeface="Microsoft YaHei" panose="020B0503020204020204" pitchFamily="34" charset="-122"/>
                <a:ea typeface="Microsoft YaHei" panose="020B0503020204020204" pitchFamily="34" charset="-122"/>
              </a:rPr>
              <a:t> : </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虚拟机接收到数据前执行一次</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b="1" dirty="0" err="1">
                <a:solidFill>
                  <a:srgbClr val="FF0000"/>
                </a:solidFill>
                <a:latin typeface="Microsoft YaHei" panose="020B0503020204020204" pitchFamily="34" charset="-122"/>
                <a:ea typeface="Microsoft YaHei" panose="020B0503020204020204" pitchFamily="34" charset="-122"/>
              </a:rPr>
              <a:t>SetContext</a:t>
            </a:r>
            <a:r>
              <a:rPr lang="en-US" altLang="zh-CN" b="1" dirty="0">
                <a:solidFill>
                  <a:schemeClr val="tx1"/>
                </a:solidFill>
                <a:latin typeface="Microsoft YaHei" panose="020B0503020204020204" pitchFamily="34" charset="-122"/>
                <a:ea typeface="Microsoft YaHei" panose="020B0503020204020204" pitchFamily="34" charset="-122"/>
              </a:rPr>
              <a:t>:</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接收同步的数据</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charset="0"/>
              <a:buChar char=""/>
            </a:pPr>
            <a:r>
              <a:rPr lang="en-US" altLang="zh-CN" b="1" dirty="0">
                <a:latin typeface="Microsoft YaHei" panose="020B0503020204020204" pitchFamily="34" charset="-122"/>
                <a:ea typeface="Microsoft YaHei" panose="020B0503020204020204" pitchFamily="34" charset="-122"/>
              </a:rPr>
              <a:t>run</a:t>
            </a:r>
            <a:r>
              <a:rPr lang="en-US" altLang="zh-CN" dirty="0">
                <a:latin typeface="Microsoft YaHei" panose="020B0503020204020204" pitchFamily="34" charset="-122"/>
                <a:ea typeface="Microsoft YaHei" panose="020B0503020204020204" pitchFamily="34" charset="-122"/>
              </a:rPr>
              <a:t>:</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虚拟机持续执行压测</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endParaRPr lang="zh-CN" altLang="en-US"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基准层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「脚本执行的生命周期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10" name="组合 9"/>
          <p:cNvGrpSpPr/>
          <p:nvPr/>
        </p:nvGrpSpPr>
        <p:grpSpPr>
          <a:xfrm>
            <a:off x="441960" y="967423"/>
            <a:ext cx="10766489" cy="1111027"/>
            <a:chOff x="478160" y="1095038"/>
            <a:chExt cx="10766489" cy="1111027"/>
          </a:xfrm>
        </p:grpSpPr>
        <p:sp>
          <p:nvSpPr>
            <p:cNvPr id="11" name="圆角矩形 45"/>
            <p:cNvSpPr/>
            <p:nvPr/>
          </p:nvSpPr>
          <p:spPr>
            <a:xfrm>
              <a:off x="478160" y="1095038"/>
              <a:ext cx="1076648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687878" y="1158673"/>
              <a:ext cx="9543518" cy="874407"/>
            </a:xfrm>
            <a:prstGeom prst="rect">
              <a:avLst/>
            </a:prstGeom>
            <a:noFill/>
            <a:ln w="9525">
              <a:noFill/>
            </a:ln>
          </p:spPr>
          <p:txBody>
            <a:bodyPr wrap="square">
              <a:spAutoFit/>
            </a:bodyPr>
            <a:lstStyle/>
            <a:p>
              <a:pPr marL="228600" indent="-228600">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用户自定义实现的</a:t>
              </a:r>
              <a:r>
                <a:rPr lang="en-GB" altLang="zh-CN"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lua</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测试脚本用户可以通过按需重写</a:t>
              </a:r>
              <a:r>
                <a:rPr lang="en-GB" altLang="zh-CN"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lua</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脚本中</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6</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个钩子方法</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在执行的不同阶段加入自定义代码</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其中红色框为</a:t>
              </a:r>
              <a:r>
                <a:rPr lang="zh-CN" altLang="en-US" dirty="0">
                  <a:solidFill>
                    <a:schemeClr val="accent2"/>
                  </a:solidFill>
                  <a:latin typeface="Microsoft YaHei" panose="020B0503020204020204" pitchFamily="34" charset="-122"/>
                  <a:ea typeface="Microsoft YaHei" panose="020B0503020204020204" pitchFamily="34" charset="-122"/>
                  <a:cs typeface="Times New Roman" panose="02020503050405090304" pitchFamily="18" charset="0"/>
                </a:rPr>
                <a:t>内部接口</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。具体的生命周期如下：</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pic>
        <p:nvPicPr>
          <p:cNvPr id="4" name="图片 3"/>
          <p:cNvPicPr>
            <a:picLocks noChangeAspect="1"/>
          </p:cNvPicPr>
          <p:nvPr/>
        </p:nvPicPr>
        <p:blipFill>
          <a:blip r:embed="rId1"/>
          <a:stretch>
            <a:fillRect/>
          </a:stretch>
        </p:blipFill>
        <p:spPr>
          <a:xfrm>
            <a:off x="5572760" y="2360295"/>
            <a:ext cx="5957570" cy="35490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6197099" y="1579578"/>
            <a:ext cx="4706860" cy="4310998"/>
          </a:xfrm>
          <a:prstGeom prst="rect">
            <a:avLst/>
          </a:prstGeom>
        </p:spPr>
      </p:pic>
      <p:sp>
        <p:nvSpPr>
          <p:cNvPr id="6" name="文本框 5"/>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GB"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分布式</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8" name="组合 7"/>
          <p:cNvGrpSpPr/>
          <p:nvPr/>
        </p:nvGrpSpPr>
        <p:grpSpPr>
          <a:xfrm>
            <a:off x="749661" y="1735081"/>
            <a:ext cx="5074343" cy="3999993"/>
            <a:chOff x="478160" y="1095038"/>
            <a:chExt cx="5074343" cy="3999993"/>
          </a:xfrm>
        </p:grpSpPr>
        <p:sp>
          <p:nvSpPr>
            <p:cNvPr id="9" name="圆角矩形 45"/>
            <p:cNvSpPr/>
            <p:nvPr/>
          </p:nvSpPr>
          <p:spPr>
            <a:xfrm>
              <a:off x="478160" y="1095038"/>
              <a:ext cx="5074343" cy="3999993"/>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639339" y="2157290"/>
              <a:ext cx="4706860" cy="1705403"/>
            </a:xfrm>
            <a:prstGeom prst="rect">
              <a:avLst/>
            </a:prstGeom>
            <a:noFill/>
            <a:ln w="9525">
              <a:noFill/>
            </a:ln>
          </p:spPr>
          <p:txBody>
            <a:bodyPr wrap="square">
              <a:spAutoFit/>
            </a:bodyPr>
            <a:lstStyle/>
            <a:p>
              <a:pPr marL="228600" indent="-228600">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在性能测试中</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为了测试系统的瓶颈，往往需要多台压力机进行分布式测试。</a:t>
              </a:r>
              <a:r>
                <a:rPr lang="en-GB" altLang="zh-CN"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HyperBench</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采用  </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master-slave</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模式进行压力调度，实现多压力机分布式可扩展。</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圆角矩形 45"/>
          <p:cNvSpPr/>
          <p:nvPr/>
        </p:nvSpPr>
        <p:spPr>
          <a:xfrm>
            <a:off x="478160" y="2296237"/>
            <a:ext cx="6210295" cy="3733860"/>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551352" y="2469222"/>
            <a:ext cx="5902325" cy="3367397"/>
          </a:xfrm>
          <a:prstGeom prst="rect">
            <a:avLst/>
          </a:prstGeom>
          <a:noFill/>
        </p:spPr>
        <p:txBody>
          <a:bodyPr wrap="square" rtlCol="0" anchor="t">
            <a:spAutoFit/>
          </a:bodyPr>
          <a:lstStyle/>
          <a:p>
            <a:pPr marL="285750" indent="-285750">
              <a:lnSpc>
                <a:spcPct val="150000"/>
              </a:lnSpc>
              <a:buFont typeface="Arial" panose="020B0604020202090204" pitchFamily="34" charset="0"/>
              <a:buChar char="•"/>
            </a:pPr>
            <a:r>
              <a:rPr lang="zh-CN" altLang="en-US" dirty="0">
                <a:solidFill>
                  <a:schemeClr val="accent1"/>
                </a:solidFill>
                <a:latin typeface="Microsoft YaHei" panose="020B0503020204020204" pitchFamily="34" charset="-122"/>
                <a:ea typeface="Microsoft YaHei" panose="020B0503020204020204" pitchFamily="34" charset="-122"/>
              </a:rPr>
              <a:t>分布式控制器</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压力测试前的准备工作，以及启动压力测试两个步骤</a:t>
            </a:r>
            <a:r>
              <a:rPr lang="en-US"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masterHelper</a:t>
            </a:r>
            <a:r>
              <a:rPr lang="en-US" altLang="zh-CN" dirty="0" err="1">
                <a:latin typeface="Microsoft YaHei" panose="020B0503020204020204" pitchFamily="34" charset="-122"/>
                <a:ea typeface="Microsoft YaHei" panose="020B0503020204020204" pitchFamily="34" charset="-122"/>
              </a:rPr>
              <a:t>：为压力测试提供准备工作、生成压力机发送压力时对应的上下文、查询远程区块链平台的实际执行统计结果</a:t>
            </a:r>
            <a:r>
              <a:rPr lang="en-US"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压力机管理</a:t>
            </a:r>
            <a:r>
              <a:rPr lang="en-US" altLang="zh-CN" dirty="0" err="1">
                <a:latin typeface="Microsoft YaHei" panose="020B0503020204020204" pitchFamily="34" charset="-122"/>
                <a:ea typeface="Microsoft YaHei" panose="020B0503020204020204" pitchFamily="34" charset="-122"/>
              </a:rPr>
              <a:t>：用于创建、初始化并启动压力机</a:t>
            </a:r>
            <a:r>
              <a:rPr lang="en-US"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数据汇总</a:t>
            </a:r>
            <a:r>
              <a:rPr lang="en-US" altLang="zh-CN" dirty="0" err="1">
                <a:latin typeface="Microsoft YaHei" panose="020B0503020204020204" pitchFamily="34" charset="-122"/>
                <a:ea typeface="Microsoft YaHei" panose="020B0503020204020204" pitchFamily="34" charset="-122"/>
              </a:rPr>
              <a:t>：提供数据汇总统计的功能</a:t>
            </a:r>
            <a:r>
              <a:rPr lang="en-US"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en-US" altLang="zh-CN" dirty="0" err="1">
                <a:solidFill>
                  <a:schemeClr val="accent1"/>
                </a:solidFill>
                <a:latin typeface="Microsoft YaHei" panose="020B0503020204020204" pitchFamily="34" charset="-122"/>
                <a:ea typeface="Microsoft YaHei" panose="020B0503020204020204" pitchFamily="34" charset="-122"/>
              </a:rPr>
              <a:t>数据展示</a:t>
            </a:r>
            <a:r>
              <a:rPr lang="en-US" altLang="zh-CN" dirty="0" err="1">
                <a:latin typeface="Microsoft YaHei" panose="020B0503020204020204" pitchFamily="34" charset="-122"/>
                <a:ea typeface="Microsoft YaHei" panose="020B0503020204020204" pitchFamily="34" charset="-122"/>
              </a:rPr>
              <a:t>：对数据汇总后的结果进行格式化输出</a:t>
            </a:r>
            <a:r>
              <a:rPr lang="en-US"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8" name="图片 7"/>
          <p:cNvPicPr>
            <a:picLocks noChangeAspect="1"/>
          </p:cNvPicPr>
          <p:nvPr/>
        </p:nvPicPr>
        <p:blipFill rotWithShape="1">
          <a:blip r:embed="rId1"/>
          <a:srcRect r="10915"/>
          <a:stretch>
            <a:fillRect/>
          </a:stretch>
        </p:blipFill>
        <p:spPr>
          <a:xfrm>
            <a:off x="6761647" y="2680150"/>
            <a:ext cx="4717802" cy="3146792"/>
          </a:xfrm>
          <a:prstGeom prst="rect">
            <a:avLst/>
          </a:prstGeom>
        </p:spPr>
      </p:pic>
      <p:sp>
        <p:nvSpPr>
          <p:cNvPr id="9" name="文本框 8"/>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「基本结构」</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10" name="组合 9"/>
          <p:cNvGrpSpPr/>
          <p:nvPr/>
        </p:nvGrpSpPr>
        <p:grpSpPr>
          <a:xfrm>
            <a:off x="441960" y="967423"/>
            <a:ext cx="10766489" cy="1111027"/>
            <a:chOff x="478160" y="1095038"/>
            <a:chExt cx="10766489" cy="1111027"/>
          </a:xfrm>
        </p:grpSpPr>
        <p:sp>
          <p:nvSpPr>
            <p:cNvPr id="11" name="圆角矩形 45"/>
            <p:cNvSpPr/>
            <p:nvPr/>
          </p:nvSpPr>
          <p:spPr>
            <a:xfrm>
              <a:off x="478160" y="1095038"/>
              <a:ext cx="1076648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2" name="文本框 11"/>
            <p:cNvSpPr txBox="1"/>
            <p:nvPr/>
          </p:nvSpPr>
          <p:spPr>
            <a:xfrm>
              <a:off x="687878" y="1158673"/>
              <a:ext cx="9543518" cy="874407"/>
            </a:xfrm>
            <a:prstGeom prst="rect">
              <a:avLst/>
            </a:prstGeom>
            <a:noFill/>
            <a:ln w="9525">
              <a:noFill/>
            </a:ln>
          </p:spPr>
          <p:txBody>
            <a:bodyPr wrap="square">
              <a:spAutoFit/>
            </a:bodyPr>
            <a:lstStyle/>
            <a:p>
              <a:pPr marL="228600" indent="-228600">
                <a:lnSpc>
                  <a:spcPct val="150000"/>
                </a:lnSpc>
              </a:pP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通过分布式控制器实现 </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和</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worker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的之间的联动，通过分布</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28600" indent="-228600">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式控制器调用 </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worker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层可分为</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5</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个模块</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圆角矩形 45"/>
          <p:cNvSpPr/>
          <p:nvPr/>
        </p:nvSpPr>
        <p:spPr>
          <a:xfrm>
            <a:off x="478160" y="2296237"/>
            <a:ext cx="6210295" cy="3733860"/>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rotWithShape="1">
          <a:blip r:embed="rId1"/>
          <a:srcRect r="11893"/>
          <a:stretch>
            <a:fillRect/>
          </a:stretch>
        </p:blipFill>
        <p:spPr>
          <a:xfrm>
            <a:off x="6707712" y="2368825"/>
            <a:ext cx="4859084" cy="3276600"/>
          </a:xfrm>
          <a:prstGeom prst="rect">
            <a:avLst/>
          </a:prstGeom>
        </p:spPr>
      </p:pic>
      <p:sp>
        <p:nvSpPr>
          <p:cNvPr id="4" name="文本框 3"/>
          <p:cNvSpPr txBox="1"/>
          <p:nvPr/>
        </p:nvSpPr>
        <p:spPr>
          <a:xfrm>
            <a:off x="692100" y="2469222"/>
            <a:ext cx="5403900" cy="3215047"/>
          </a:xfrm>
          <a:prstGeom prst="rect">
            <a:avLst/>
          </a:prstGeom>
          <a:noFill/>
        </p:spPr>
        <p:txBody>
          <a:bodyPr wrap="square" rtlCol="0" anchor="t">
            <a:spAutoFit/>
          </a:bodyPr>
          <a:lstStyle/>
          <a:p>
            <a:endParaRPr lang="zh-CN" altLang="en-US"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b="1" dirty="0">
                <a:solidFill>
                  <a:schemeClr val="accent1"/>
                </a:solidFill>
                <a:latin typeface="Microsoft YaHei" panose="020B0503020204020204" pitchFamily="34" charset="-122"/>
                <a:ea typeface="Microsoft YaHei" panose="020B0503020204020204" pitchFamily="34" charset="-122"/>
              </a:rPr>
              <a:t>准备</a:t>
            </a:r>
            <a:r>
              <a:rPr lang="zh-CN" altLang="en-US" dirty="0">
                <a:latin typeface="Microsoft YaHei" panose="020B0503020204020204" pitchFamily="34" charset="-122"/>
                <a:ea typeface="Microsoft YaHei" panose="020B0503020204020204" pitchFamily="34" charset="-122"/>
              </a:rPr>
              <a:t>：</a:t>
            </a:r>
            <a:r>
              <a:rPr lang="zh-CN" altLang="en-US" dirty="0">
                <a:solidFill>
                  <a:schemeClr val="tx2"/>
                </a:solidFill>
                <a:latin typeface="Microsoft YaHei" panose="020B0503020204020204" pitchFamily="34" charset="-122"/>
                <a:ea typeface="Microsoft YaHei" panose="020B0503020204020204" pitchFamily="34" charset="-122"/>
              </a:rPr>
              <a:t>控制masterHelper进行压测前的准备工作，同步执行文件给压力机例如合约文件和配置数据，和同步执行阶段的初始化数据给压力机。</a:t>
            </a:r>
            <a:endParaRPr lang="zh-CN" altLang="en-US" dirty="0">
              <a:solidFill>
                <a:schemeClr val="tx2"/>
              </a:solidFill>
              <a:latin typeface="Microsoft YaHei" panose="020B0503020204020204" pitchFamily="34" charset="-122"/>
              <a:ea typeface="Microsoft YaHei" panose="020B0503020204020204" pitchFamily="34" charset="-122"/>
            </a:endParaRPr>
          </a:p>
          <a:p>
            <a:pPr indent="0">
              <a:lnSpc>
                <a:spcPct val="130000"/>
              </a:lnSpc>
              <a:buFont typeface="Arial" panose="020B0604020202090204" pitchFamily="34" charset="0"/>
              <a:buNone/>
            </a:pPr>
            <a:endParaRPr lang="zh-CN" altLang="en-US"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b="1" dirty="0">
                <a:solidFill>
                  <a:schemeClr val="accent1"/>
                </a:solidFill>
                <a:latin typeface="Microsoft YaHei" panose="020B0503020204020204" pitchFamily="34" charset="-122"/>
                <a:ea typeface="Microsoft YaHei" panose="020B0503020204020204" pitchFamily="34" charset="-122"/>
              </a:rPr>
              <a:t>启动</a:t>
            </a:r>
            <a:r>
              <a:rPr lang="zh-CN" altLang="en-US" dirty="0">
                <a:latin typeface="Microsoft YaHei" panose="020B0503020204020204" pitchFamily="34" charset="-122"/>
                <a:ea typeface="Microsoft YaHei" panose="020B0503020204020204" pitchFamily="34" charset="-122"/>
              </a:rPr>
              <a:t>：</a:t>
            </a:r>
            <a:r>
              <a:rPr lang="zh-CN" altLang="en-US" dirty="0">
                <a:solidFill>
                  <a:schemeClr val="tx2"/>
                </a:solidFill>
                <a:latin typeface="Microsoft YaHei" panose="020B0503020204020204" pitchFamily="34" charset="-122"/>
                <a:ea typeface="Microsoft YaHei" panose="020B0503020204020204" pitchFamily="34" charset="-122"/>
              </a:rPr>
              <a:t>启动压力机管理模块中初始化的压力机，并收集压力数据使用数据汇总模块进行数据汇总，最后通过数据展示模块输出压力测试的汇总结果以及远程的实际执行结果。</a:t>
            </a:r>
            <a:endParaRPr lang="zh-CN" altLang="en-US" dirty="0">
              <a:solidFill>
                <a:schemeClr val="tx2"/>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GB"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分布式</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控制器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8" name="组合 7"/>
          <p:cNvGrpSpPr/>
          <p:nvPr/>
        </p:nvGrpSpPr>
        <p:grpSpPr>
          <a:xfrm>
            <a:off x="441960" y="967423"/>
            <a:ext cx="10766489" cy="1111027"/>
            <a:chOff x="478160" y="1095038"/>
            <a:chExt cx="10766489" cy="1111027"/>
          </a:xfrm>
        </p:grpSpPr>
        <p:sp>
          <p:nvSpPr>
            <p:cNvPr id="9" name="圆角矩形 45"/>
            <p:cNvSpPr/>
            <p:nvPr/>
          </p:nvSpPr>
          <p:spPr>
            <a:xfrm>
              <a:off x="478160" y="1095038"/>
              <a:ext cx="1076648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687877" y="1158673"/>
              <a:ext cx="10135771" cy="874407"/>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分布式控制器：</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a:p>
              <a:pPr marL="228600" indent="-228600">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分布式控制器作为</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的</a:t>
              </a:r>
              <a:r>
                <a:rPr lang="zh-CN" altLang="en-US" dirty="0">
                  <a:solidFill>
                    <a:schemeClr val="accent2"/>
                  </a:solidFill>
                  <a:latin typeface="Microsoft YaHei" panose="020B0503020204020204" pitchFamily="34" charset="-122"/>
                  <a:ea typeface="Microsoft YaHei" panose="020B0503020204020204" pitchFamily="34" charset="-122"/>
                  <a:cs typeface="Times New Roman" panose="02020503050405090304" pitchFamily="18" charset="0"/>
                </a:rPr>
                <a:t>核心部分</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，包含了压力测试前的</a:t>
              </a:r>
              <a:r>
                <a:rPr lang="zh-CN" altLang="en-US"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准备工作</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，以及启动压力测试两个步骤。</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478161" y="2264568"/>
            <a:ext cx="5628006" cy="3765529"/>
            <a:chOff x="478161" y="2264568"/>
            <a:chExt cx="5628006" cy="3765529"/>
          </a:xfrm>
        </p:grpSpPr>
        <p:sp>
          <p:nvSpPr>
            <p:cNvPr id="13" name="圆角矩形 45"/>
            <p:cNvSpPr/>
            <p:nvPr/>
          </p:nvSpPr>
          <p:spPr>
            <a:xfrm>
              <a:off x="478161" y="2296237"/>
              <a:ext cx="5628006" cy="3733860"/>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4" name="文本框 3"/>
            <p:cNvSpPr txBox="1"/>
            <p:nvPr/>
          </p:nvSpPr>
          <p:spPr>
            <a:xfrm>
              <a:off x="607250" y="2264568"/>
              <a:ext cx="5488750" cy="3508204"/>
            </a:xfrm>
            <a:prstGeom prst="rect">
              <a:avLst/>
            </a:prstGeom>
            <a:noFill/>
          </p:spPr>
          <p:txBody>
            <a:bodyPr wrap="square" rtlCol="0" anchor="t">
              <a:spAutoFit/>
            </a:bodyPr>
            <a:lstStyle/>
            <a:p>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b="1" dirty="0">
                  <a:solidFill>
                    <a:schemeClr val="accent1"/>
                  </a:solidFill>
                  <a:latin typeface="Microsoft YaHei" panose="020B0503020204020204" pitchFamily="34" charset="-122"/>
                  <a:ea typeface="Microsoft YaHei" panose="020B0503020204020204" pitchFamily="34" charset="-122"/>
                </a:rPr>
                <a:t>准备</a:t>
              </a:r>
              <a:r>
                <a:rPr lang="zh-CN" altLang="en-US" sz="1600" dirty="0">
                  <a:latin typeface="Microsoft YaHei" panose="020B0503020204020204" pitchFamily="34" charset="-122"/>
                  <a:ea typeface="Microsoft YaHei" panose="020B0503020204020204" pitchFamily="34" charset="-122"/>
                </a:rPr>
                <a:t>：压力测试前的准备工作，即部署合约。对于压力测试是对合约进行测试时，在进行压力输出前，需要将合约部署上去，或获取到需要压测的合约地址。</a:t>
              </a: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生成上下文</a:t>
              </a:r>
              <a:r>
                <a:rPr lang="zh-CN" altLang="en-US" sz="1600" dirty="0">
                  <a:latin typeface="Microsoft YaHei" panose="020B0503020204020204" pitchFamily="34" charset="-122"/>
                  <a:ea typeface="Microsoft YaHei" panose="020B0503020204020204" pitchFamily="34" charset="-122"/>
                </a:rPr>
                <a:t>：生成压力机运行时需要的上下文。对于压力测试是对合约进行测试时，上下文中需要包含合约地址，abi等压力机输出压力时必须的数据。</a:t>
              </a: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endParaRPr lang="zh-CN" altLang="en-US" sz="1600" dirty="0">
                <a:solidFill>
                  <a:schemeClr val="accent1"/>
                </a:solidFill>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远程统计</a:t>
              </a:r>
              <a:r>
                <a:rPr lang="zh-CN" altLang="en-US" sz="1600" dirty="0">
                  <a:latin typeface="Microsoft YaHei" panose="020B0503020204020204" pitchFamily="34" charset="-122"/>
                  <a:ea typeface="Microsoft YaHei" panose="020B0503020204020204" pitchFamily="34" charset="-122"/>
                </a:rPr>
                <a:t>：获取远程区块链平台的实际执行统计结果，包括远程区块链平台的实际执行的tps、bps等。</a:t>
              </a:r>
              <a:endParaRPr lang="zh-CN" altLang="en-US" sz="1600" dirty="0">
                <a:latin typeface="Microsoft YaHei" panose="020B0503020204020204" pitchFamily="34" charset="-122"/>
                <a:ea typeface="Microsoft YaHei" panose="020B0503020204020204" pitchFamily="34" charset="-122"/>
              </a:endParaRPr>
            </a:p>
          </p:txBody>
        </p:sp>
      </p:grpSp>
      <p:pic>
        <p:nvPicPr>
          <p:cNvPr id="7" name="图片 6"/>
          <p:cNvPicPr>
            <a:picLocks noChangeAspect="1"/>
          </p:cNvPicPr>
          <p:nvPr/>
        </p:nvPicPr>
        <p:blipFill>
          <a:blip r:embed="rId1"/>
          <a:stretch>
            <a:fillRect/>
          </a:stretch>
        </p:blipFill>
        <p:spPr>
          <a:xfrm>
            <a:off x="6225090" y="2296237"/>
            <a:ext cx="5300000" cy="3733860"/>
          </a:xfrm>
          <a:prstGeom prst="rect">
            <a:avLst/>
          </a:prstGeom>
        </p:spPr>
      </p:pic>
      <p:sp>
        <p:nvSpPr>
          <p:cNvPr id="8" name="文本框 7"/>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en-GB" altLang="zh-CN" spc="100" dirty="0" err="1">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masterHelper</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9" name="组合 8"/>
          <p:cNvGrpSpPr/>
          <p:nvPr/>
        </p:nvGrpSpPr>
        <p:grpSpPr>
          <a:xfrm>
            <a:off x="441960" y="967423"/>
            <a:ext cx="11062163" cy="1111027"/>
            <a:chOff x="478160" y="1095038"/>
            <a:chExt cx="11062163" cy="1111027"/>
          </a:xfrm>
        </p:grpSpPr>
        <p:sp>
          <p:nvSpPr>
            <p:cNvPr id="10" name="圆角矩形 45"/>
            <p:cNvSpPr/>
            <p:nvPr/>
          </p:nvSpPr>
          <p:spPr>
            <a:xfrm>
              <a:off x="478160" y="1095038"/>
              <a:ext cx="11062163"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724077" y="1388126"/>
              <a:ext cx="2017382" cy="458908"/>
            </a:xfrm>
            <a:prstGeom prst="rect">
              <a:avLst/>
            </a:prstGeom>
            <a:noFill/>
            <a:ln w="9525">
              <a:noFill/>
            </a:ln>
          </p:spPr>
          <p:txBody>
            <a:bodyPr wrap="square">
              <a:spAutoFit/>
            </a:bodyPr>
            <a:lstStyle/>
            <a:p>
              <a:pPr marL="228600" indent="-228600">
                <a:lnSpc>
                  <a:spcPct val="150000"/>
                </a:lnSpc>
              </a:pPr>
              <a:r>
                <a:rPr lang="en-GB" altLang="zh-CN" b="1" dirty="0" err="1">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masterHelper</a:t>
              </a: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2" name="文本框 11"/>
            <p:cNvSpPr txBox="1"/>
            <p:nvPr/>
          </p:nvSpPr>
          <p:spPr>
            <a:xfrm>
              <a:off x="2890611" y="1180377"/>
              <a:ext cx="7933037" cy="874407"/>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为压力测试提供准备工作、生成压力机发送压力时对应的上下文、查询远程区块链平台的实际执行统计结果。</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l="5233" t="5786" r="7863" b="4268"/>
          <a:stretch>
            <a:fillRect/>
          </a:stretch>
        </p:blipFill>
        <p:spPr>
          <a:xfrm>
            <a:off x="7376984" y="2438656"/>
            <a:ext cx="2594919" cy="3508205"/>
          </a:xfrm>
          <a:prstGeom prst="rect">
            <a:avLst/>
          </a:prstGeom>
        </p:spPr>
      </p:pic>
      <p:sp>
        <p:nvSpPr>
          <p:cNvPr id="8" name="文本框 7"/>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en-GB" altLang="zh-CN" spc="100" dirty="0" err="1">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masterHelper</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9" name="组合 8"/>
          <p:cNvGrpSpPr/>
          <p:nvPr/>
        </p:nvGrpSpPr>
        <p:grpSpPr>
          <a:xfrm>
            <a:off x="441960" y="967423"/>
            <a:ext cx="11062163" cy="1111027"/>
            <a:chOff x="478160" y="1095038"/>
            <a:chExt cx="11062163" cy="1111027"/>
          </a:xfrm>
        </p:grpSpPr>
        <p:sp>
          <p:nvSpPr>
            <p:cNvPr id="10" name="圆角矩形 45"/>
            <p:cNvSpPr/>
            <p:nvPr/>
          </p:nvSpPr>
          <p:spPr>
            <a:xfrm>
              <a:off x="478160" y="1095038"/>
              <a:ext cx="11062163"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724077" y="1388126"/>
              <a:ext cx="2017382" cy="458908"/>
            </a:xfrm>
            <a:prstGeom prst="rect">
              <a:avLst/>
            </a:prstGeom>
            <a:noFill/>
            <a:ln w="9525">
              <a:noFill/>
            </a:ln>
          </p:spPr>
          <p:txBody>
            <a:bodyPr wrap="square">
              <a:spAutoFit/>
            </a:bodyPr>
            <a:lstStyle/>
            <a:p>
              <a:pPr marL="228600" indent="-228600">
                <a:lnSpc>
                  <a:spcPct val="150000"/>
                </a:lnSpc>
              </a:pPr>
              <a:r>
                <a:rPr lang="en-GB" altLang="zh-CN" b="1" dirty="0" err="1">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masterHelper</a:t>
              </a: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2" name="文本框 11"/>
            <p:cNvSpPr txBox="1"/>
            <p:nvPr/>
          </p:nvSpPr>
          <p:spPr>
            <a:xfrm>
              <a:off x="2890611" y="1180377"/>
              <a:ext cx="7933037" cy="874407"/>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为压力测试提供准备工作、生成压力机发送压力时对应的上下文、查询远程区块链平台的实际执行统计结果。</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grpSp>
        <p:nvGrpSpPr>
          <p:cNvPr id="13" name="组合 12"/>
          <p:cNvGrpSpPr/>
          <p:nvPr/>
        </p:nvGrpSpPr>
        <p:grpSpPr>
          <a:xfrm>
            <a:off x="478161" y="2264568"/>
            <a:ext cx="5774358" cy="3765529"/>
            <a:chOff x="478161" y="2264568"/>
            <a:chExt cx="5774358" cy="3765529"/>
          </a:xfrm>
        </p:grpSpPr>
        <p:sp>
          <p:nvSpPr>
            <p:cNvPr id="14" name="圆角矩形 45"/>
            <p:cNvSpPr/>
            <p:nvPr/>
          </p:nvSpPr>
          <p:spPr>
            <a:xfrm>
              <a:off x="478161" y="2296237"/>
              <a:ext cx="5774358" cy="3733860"/>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p:cNvSpPr txBox="1"/>
            <p:nvPr/>
          </p:nvSpPr>
          <p:spPr>
            <a:xfrm>
              <a:off x="607250" y="2264568"/>
              <a:ext cx="5488750" cy="3508204"/>
            </a:xfrm>
            <a:prstGeom prst="rect">
              <a:avLst/>
            </a:prstGeom>
            <a:noFill/>
          </p:spPr>
          <p:txBody>
            <a:bodyPr wrap="square" rtlCol="0" anchor="t">
              <a:spAutoFit/>
            </a:bodyPr>
            <a:lstStyle/>
            <a:p>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b="1" dirty="0">
                  <a:solidFill>
                    <a:schemeClr val="accent1"/>
                  </a:solidFill>
                  <a:latin typeface="Microsoft YaHei" panose="020B0503020204020204" pitchFamily="34" charset="-122"/>
                  <a:ea typeface="Microsoft YaHei" panose="020B0503020204020204" pitchFamily="34" charset="-122"/>
                </a:rPr>
                <a:t>准备</a:t>
              </a:r>
              <a:r>
                <a:rPr lang="zh-CN" altLang="en-US" sz="1600" dirty="0">
                  <a:latin typeface="Microsoft YaHei" panose="020B0503020204020204" pitchFamily="34" charset="-122"/>
                  <a:ea typeface="Microsoft YaHei" panose="020B0503020204020204" pitchFamily="34" charset="-122"/>
                </a:rPr>
                <a:t>：压力测试前的准备工作，即部署合约。对于压力测试是对合约进行测试时，在进行压力输出前，需要将合约部署上去，或获取到需要压测的合约地址。</a:t>
              </a: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生成上下文</a:t>
              </a:r>
              <a:r>
                <a:rPr lang="zh-CN" altLang="en-US" sz="1600" dirty="0">
                  <a:latin typeface="Microsoft YaHei" panose="020B0503020204020204" pitchFamily="34" charset="-122"/>
                  <a:ea typeface="Microsoft YaHei" panose="020B0503020204020204" pitchFamily="34" charset="-122"/>
                </a:rPr>
                <a:t>：生成压力机运行时需要的上下文。对于压力测试是对合约进行测试时，上下文中需要包含合约地址，abi等压力机输出压力时必须的数据。</a:t>
              </a:r>
              <a:endParaRPr lang="zh-CN" altLang="en-US" sz="1600" dirty="0">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endParaRPr lang="zh-CN" altLang="en-US" sz="1600" dirty="0">
                <a:solidFill>
                  <a:schemeClr val="accent1"/>
                </a:solidFill>
                <a:latin typeface="Microsoft YaHei" panose="020B0503020204020204" pitchFamily="34" charset="-122"/>
                <a:ea typeface="Microsoft YaHei" panose="020B0503020204020204" pitchFamily="34" charset="-122"/>
              </a:endParaRPr>
            </a:p>
            <a:p>
              <a:pPr marL="285750" indent="-285750">
                <a:lnSpc>
                  <a:spcPct val="130000"/>
                </a:lnSpc>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远程统计</a:t>
              </a:r>
              <a:r>
                <a:rPr lang="zh-CN" altLang="en-US" sz="1600" dirty="0">
                  <a:latin typeface="Microsoft YaHei" panose="020B0503020204020204" pitchFamily="34" charset="-122"/>
                  <a:ea typeface="Microsoft YaHei" panose="020B0503020204020204" pitchFamily="34" charset="-122"/>
                </a:rPr>
                <a:t>：获取远程区块链平台的实际执行统计结果，包括远程区块链平台的实际执行的tps、bps等。</a:t>
              </a:r>
              <a:endParaRPr lang="zh-CN" altLang="en-US" sz="1600" dirty="0">
                <a:latin typeface="Microsoft YaHei" panose="020B0503020204020204" pitchFamily="34" charset="-122"/>
                <a:ea typeface="Microsoft YaHei"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692525" y="1708785"/>
            <a:ext cx="8499475" cy="42195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8" name="任意形状 7"/>
          <p:cNvSpPr/>
          <p:nvPr/>
        </p:nvSpPr>
        <p:spPr>
          <a:xfrm>
            <a:off x="-41003220" y="-6126480"/>
            <a:ext cx="58300620" cy="15057120"/>
          </a:xfrm>
          <a:custGeom>
            <a:avLst/>
            <a:gdLst>
              <a:gd name="connsiteX0" fmla="*/ 0 w 58300620"/>
              <a:gd name="connsiteY0" fmla="*/ 0 h 15057120"/>
              <a:gd name="connsiteX1" fmla="*/ 58300620 w 58300620"/>
              <a:gd name="connsiteY1" fmla="*/ 0 h 15057120"/>
              <a:gd name="connsiteX2" fmla="*/ 58300620 w 58300620"/>
              <a:gd name="connsiteY2" fmla="*/ 15057120 h 15057120"/>
              <a:gd name="connsiteX3" fmla="*/ 0 w 58300620"/>
              <a:gd name="connsiteY3" fmla="*/ 15057120 h 15057120"/>
            </a:gdLst>
            <a:ahLst/>
            <a:cxnLst>
              <a:cxn ang="0">
                <a:pos x="connsiteX0" y="connsiteY0"/>
              </a:cxn>
              <a:cxn ang="0">
                <a:pos x="connsiteX1" y="connsiteY1"/>
              </a:cxn>
              <a:cxn ang="0">
                <a:pos x="connsiteX2" y="connsiteY2"/>
              </a:cxn>
              <a:cxn ang="0">
                <a:pos x="connsiteX3" y="connsiteY3"/>
              </a:cxn>
            </a:cxnLst>
            <a:rect l="l" t="t" r="r" b="b"/>
            <a:pathLst>
              <a:path w="58300620" h="15057120">
                <a:moveTo>
                  <a:pt x="0" y="0"/>
                </a:moveTo>
                <a:lnTo>
                  <a:pt x="58300620" y="0"/>
                </a:lnTo>
                <a:lnTo>
                  <a:pt x="58300620" y="15057120"/>
                </a:lnTo>
                <a:lnTo>
                  <a:pt x="0" y="15057120"/>
                </a:lnTo>
                <a:close/>
              </a:path>
            </a:pathLst>
          </a:custGeom>
          <a:ln w="7620" cap="flat">
            <a:noFill/>
            <a:prstDash val="solid"/>
            <a:miter/>
          </a:ln>
        </p:spPr>
        <p:txBody>
          <a:bodyPr rtlCol="0" anchor="ctr"/>
          <a:lstStyle/>
          <a:p>
            <a:endParaRPr lang="zh-CN" altLang="en-US" dirty="0">
              <a:latin typeface="Microsoft YaHei" panose="020B0503020204020204" pitchFamily="34" charset="-122"/>
              <a:ea typeface="Microsoft YaHei" panose="020B0503020204020204" pitchFamily="34" charset="-122"/>
            </a:endParaRPr>
          </a:p>
        </p:txBody>
      </p:sp>
      <p:sp>
        <p:nvSpPr>
          <p:cNvPr id="21" name="任意形状 20"/>
          <p:cNvSpPr/>
          <p:nvPr/>
        </p:nvSpPr>
        <p:spPr>
          <a:xfrm>
            <a:off x="-41003220" y="-6126480"/>
            <a:ext cx="58300620" cy="15057120"/>
          </a:xfrm>
          <a:custGeom>
            <a:avLst/>
            <a:gdLst>
              <a:gd name="connsiteX0" fmla="*/ 0 w 58300620"/>
              <a:gd name="connsiteY0" fmla="*/ 0 h 15057120"/>
              <a:gd name="connsiteX1" fmla="*/ 58300620 w 58300620"/>
              <a:gd name="connsiteY1" fmla="*/ 0 h 15057120"/>
              <a:gd name="connsiteX2" fmla="*/ 58300620 w 58300620"/>
              <a:gd name="connsiteY2" fmla="*/ 15057120 h 15057120"/>
              <a:gd name="connsiteX3" fmla="*/ 0 w 58300620"/>
              <a:gd name="connsiteY3" fmla="*/ 15057120 h 15057120"/>
            </a:gdLst>
            <a:ahLst/>
            <a:cxnLst>
              <a:cxn ang="0">
                <a:pos x="connsiteX0" y="connsiteY0"/>
              </a:cxn>
              <a:cxn ang="0">
                <a:pos x="connsiteX1" y="connsiteY1"/>
              </a:cxn>
              <a:cxn ang="0">
                <a:pos x="connsiteX2" y="connsiteY2"/>
              </a:cxn>
              <a:cxn ang="0">
                <a:pos x="connsiteX3" y="connsiteY3"/>
              </a:cxn>
            </a:cxnLst>
            <a:rect l="l" t="t" r="r" b="b"/>
            <a:pathLst>
              <a:path w="58300620" h="15057120">
                <a:moveTo>
                  <a:pt x="0" y="0"/>
                </a:moveTo>
                <a:lnTo>
                  <a:pt x="58300620" y="0"/>
                </a:lnTo>
                <a:lnTo>
                  <a:pt x="58300620" y="15057120"/>
                </a:lnTo>
                <a:lnTo>
                  <a:pt x="0" y="15057120"/>
                </a:lnTo>
                <a:close/>
              </a:path>
            </a:pathLst>
          </a:custGeom>
          <a:ln w="7620" cap="flat">
            <a:noFill/>
            <a:prstDash val="solid"/>
            <a:miter/>
          </a:ln>
        </p:spPr>
        <p:txBody>
          <a:bodyPr rtlCol="0" anchor="ctr"/>
          <a:lstStyle/>
          <a:p>
            <a:endParaRPr lang="zh-CN" altLang="en-US" dirty="0">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4979576" y="2932785"/>
            <a:ext cx="1405256" cy="830997"/>
          </a:xfrm>
          <a:prstGeom prst="rect">
            <a:avLst/>
          </a:prstGeom>
          <a:noFill/>
        </p:spPr>
        <p:txBody>
          <a:bodyPr wrap="none" rtlCol="0">
            <a:spAutoFit/>
          </a:bodyPr>
          <a:lstStyle/>
          <a:p>
            <a:pPr algn="l"/>
            <a:r>
              <a:rPr lang="zh-CN" altLang="en-US" sz="4800" b="1" spc="-41"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rPr>
              <a:t>目录</a:t>
            </a:r>
            <a:endParaRPr lang="zh-CN" altLang="en-US" sz="4800" b="1" spc="-41"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4" name="组合 3"/>
          <p:cNvGrpSpPr/>
          <p:nvPr/>
        </p:nvGrpSpPr>
        <p:grpSpPr>
          <a:xfrm>
            <a:off x="7142651" y="2610244"/>
            <a:ext cx="1174611" cy="369332"/>
            <a:chOff x="7377821" y="2582814"/>
            <a:chExt cx="1174611" cy="369332"/>
          </a:xfrm>
        </p:grpSpPr>
        <p:sp>
          <p:nvSpPr>
            <p:cNvPr id="24" name="文本框 23"/>
            <p:cNvSpPr txBox="1"/>
            <p:nvPr/>
          </p:nvSpPr>
          <p:spPr>
            <a:xfrm>
              <a:off x="7963152" y="2582814"/>
              <a:ext cx="589280" cy="337185"/>
            </a:xfrm>
            <a:prstGeom prst="rect">
              <a:avLst/>
            </a:prstGeom>
            <a:noFill/>
          </p:spPr>
          <p:txBody>
            <a:bodyPr wrap="none" rtlCol="0">
              <a:spAutoFit/>
            </a:bodyPr>
            <a:lstStyle/>
            <a:p>
              <a:pPr algn="l"/>
              <a:r>
                <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背景</a:t>
              </a:r>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27" name="文本框 26"/>
            <p:cNvSpPr txBox="1"/>
            <p:nvPr/>
          </p:nvSpPr>
          <p:spPr>
            <a:xfrm>
              <a:off x="7377821" y="2582814"/>
              <a:ext cx="482568" cy="369332"/>
            </a:xfrm>
            <a:prstGeom prst="rect">
              <a:avLst/>
            </a:prstGeom>
            <a:noFill/>
          </p:spPr>
          <p:txBody>
            <a:bodyPr wrap="none" rtlCol="0">
              <a:spAutoFit/>
            </a:bodyPr>
            <a:lstStyle/>
            <a:p>
              <a:pPr algn="l"/>
              <a:r>
                <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rPr>
                <a:t>01</a:t>
              </a:r>
              <a:endPar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grpSp>
        <p:nvGrpSpPr>
          <p:cNvPr id="3" name="组合 2"/>
          <p:cNvGrpSpPr/>
          <p:nvPr/>
        </p:nvGrpSpPr>
        <p:grpSpPr>
          <a:xfrm>
            <a:off x="7142651" y="3187376"/>
            <a:ext cx="2198231" cy="369332"/>
            <a:chOff x="7377821" y="3177174"/>
            <a:chExt cx="2198231" cy="369332"/>
          </a:xfrm>
        </p:grpSpPr>
        <p:sp>
          <p:nvSpPr>
            <p:cNvPr id="25" name="文本框 24"/>
            <p:cNvSpPr txBox="1"/>
            <p:nvPr/>
          </p:nvSpPr>
          <p:spPr>
            <a:xfrm>
              <a:off x="7970772" y="3192414"/>
              <a:ext cx="1605280" cy="337185"/>
            </a:xfrm>
            <a:prstGeom prst="rect">
              <a:avLst/>
            </a:prstGeom>
            <a:noFill/>
          </p:spPr>
          <p:txBody>
            <a:bodyPr wrap="none" rtlCol="0">
              <a:spAutoFit/>
            </a:bodyPr>
            <a:lstStyle/>
            <a:p>
              <a:pPr algn="l"/>
              <a:r>
                <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产品定位和价值</a:t>
              </a:r>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28" name="文本框 27"/>
            <p:cNvSpPr txBox="1"/>
            <p:nvPr/>
          </p:nvSpPr>
          <p:spPr>
            <a:xfrm>
              <a:off x="7377821" y="3177174"/>
              <a:ext cx="482568" cy="369332"/>
            </a:xfrm>
            <a:prstGeom prst="rect">
              <a:avLst/>
            </a:prstGeom>
            <a:noFill/>
          </p:spPr>
          <p:txBody>
            <a:bodyPr wrap="none" rtlCol="0">
              <a:spAutoFit/>
            </a:bodyPr>
            <a:lstStyle/>
            <a:p>
              <a:pPr algn="l"/>
              <a:r>
                <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rPr>
                <a:t>02</a:t>
              </a:r>
              <a:endPar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grpSp>
        <p:nvGrpSpPr>
          <p:cNvPr id="2" name="组合 1"/>
          <p:cNvGrpSpPr/>
          <p:nvPr/>
        </p:nvGrpSpPr>
        <p:grpSpPr>
          <a:xfrm>
            <a:off x="7142651" y="3775938"/>
            <a:ext cx="1588631" cy="369332"/>
            <a:chOff x="7377821" y="3763914"/>
            <a:chExt cx="1588631" cy="369332"/>
          </a:xfrm>
        </p:grpSpPr>
        <p:sp>
          <p:nvSpPr>
            <p:cNvPr id="26" name="文本框 25"/>
            <p:cNvSpPr txBox="1"/>
            <p:nvPr/>
          </p:nvSpPr>
          <p:spPr>
            <a:xfrm>
              <a:off x="7970772" y="3779154"/>
              <a:ext cx="995680" cy="337185"/>
            </a:xfrm>
            <a:prstGeom prst="rect">
              <a:avLst/>
            </a:prstGeom>
            <a:noFill/>
          </p:spPr>
          <p:txBody>
            <a:bodyPr wrap="none" rtlCol="0">
              <a:spAutoFit/>
            </a:bodyPr>
            <a:lstStyle/>
            <a:p>
              <a:pPr algn="l"/>
              <a:r>
                <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基本架构</a:t>
              </a:r>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29" name="文本框 28"/>
            <p:cNvSpPr txBox="1"/>
            <p:nvPr/>
          </p:nvSpPr>
          <p:spPr>
            <a:xfrm>
              <a:off x="7377821" y="3763914"/>
              <a:ext cx="482568" cy="369332"/>
            </a:xfrm>
            <a:prstGeom prst="rect">
              <a:avLst/>
            </a:prstGeom>
            <a:noFill/>
          </p:spPr>
          <p:txBody>
            <a:bodyPr wrap="none" rtlCol="0">
              <a:spAutoFit/>
            </a:bodyPr>
            <a:lstStyle/>
            <a:p>
              <a:pPr algn="l"/>
              <a:r>
                <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rPr>
                <a:t>03</a:t>
              </a:r>
              <a:endPar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grpSp>
        <p:nvGrpSpPr>
          <p:cNvPr id="5" name="组合 4"/>
          <p:cNvGrpSpPr/>
          <p:nvPr/>
        </p:nvGrpSpPr>
        <p:grpSpPr>
          <a:xfrm>
            <a:off x="7142651" y="4482058"/>
            <a:ext cx="902831" cy="598805"/>
            <a:chOff x="7377821" y="3763914"/>
            <a:chExt cx="902831" cy="598805"/>
          </a:xfrm>
        </p:grpSpPr>
        <p:sp>
          <p:nvSpPr>
            <p:cNvPr id="6" name="文本框 5"/>
            <p:cNvSpPr txBox="1"/>
            <p:nvPr/>
          </p:nvSpPr>
          <p:spPr>
            <a:xfrm>
              <a:off x="7970772" y="3779154"/>
              <a:ext cx="309880" cy="583565"/>
            </a:xfrm>
            <a:prstGeom prst="rect">
              <a:avLst/>
            </a:prstGeom>
            <a:noFill/>
          </p:spPr>
          <p:txBody>
            <a:bodyPr wrap="none" rtlCol="0">
              <a:spAutoFit/>
            </a:bodyPr>
            <a:lstStyle/>
            <a:p>
              <a:pPr algn="l"/>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a:p>
              <a:pPr algn="l"/>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7" name="文本框 6"/>
            <p:cNvSpPr txBox="1"/>
            <p:nvPr/>
          </p:nvSpPr>
          <p:spPr>
            <a:xfrm>
              <a:off x="7377821" y="3763914"/>
              <a:ext cx="309880" cy="368300"/>
            </a:xfrm>
            <a:prstGeom prst="rect">
              <a:avLst/>
            </a:prstGeom>
            <a:noFill/>
          </p:spPr>
          <p:txBody>
            <a:bodyPr wrap="none" rtlCol="0">
              <a:spAutoFit/>
            </a:bodyPr>
            <a:lstStyle/>
            <a:p>
              <a:pPr algn="l"/>
              <a:endParaRPr lang="en-US" altLang="zh-CN"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grpSp>
        <p:nvGrpSpPr>
          <p:cNvPr id="9" name="组合 8"/>
          <p:cNvGrpSpPr/>
          <p:nvPr/>
        </p:nvGrpSpPr>
        <p:grpSpPr>
          <a:xfrm>
            <a:off x="7142651" y="5050383"/>
            <a:ext cx="902831" cy="368300"/>
            <a:chOff x="7377821" y="3763914"/>
            <a:chExt cx="902831" cy="368300"/>
          </a:xfrm>
        </p:grpSpPr>
        <p:sp>
          <p:nvSpPr>
            <p:cNvPr id="10" name="文本框 9"/>
            <p:cNvSpPr txBox="1"/>
            <p:nvPr/>
          </p:nvSpPr>
          <p:spPr>
            <a:xfrm>
              <a:off x="7970772" y="3779154"/>
              <a:ext cx="309880" cy="337185"/>
            </a:xfrm>
            <a:prstGeom prst="rect">
              <a:avLst/>
            </a:prstGeom>
            <a:noFill/>
          </p:spPr>
          <p:txBody>
            <a:bodyPr wrap="none" rtlCol="0">
              <a:spAutoFit/>
            </a:bodyPr>
            <a:lstStyle/>
            <a:p>
              <a:pPr algn="l"/>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11" name="文本框 10"/>
            <p:cNvSpPr txBox="1"/>
            <p:nvPr/>
          </p:nvSpPr>
          <p:spPr>
            <a:xfrm>
              <a:off x="7377821" y="3763914"/>
              <a:ext cx="309880" cy="368300"/>
            </a:xfrm>
            <a:prstGeom prst="rect">
              <a:avLst/>
            </a:prstGeom>
            <a:noFill/>
          </p:spPr>
          <p:txBody>
            <a:bodyPr wrap="none" rtlCol="0">
              <a:spAutoFit/>
            </a:bodyPr>
            <a:lstStyle/>
            <a:p>
              <a:pPr algn="l"/>
              <a:endParaRPr lang="en-US" altLang="zh-CN"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grpSp>
        <p:nvGrpSpPr>
          <p:cNvPr id="12" name="组合 11"/>
          <p:cNvGrpSpPr/>
          <p:nvPr/>
        </p:nvGrpSpPr>
        <p:grpSpPr>
          <a:xfrm>
            <a:off x="7158526" y="4315688"/>
            <a:ext cx="1588631" cy="368300"/>
            <a:chOff x="7377821" y="3763914"/>
            <a:chExt cx="1588631" cy="368300"/>
          </a:xfrm>
        </p:grpSpPr>
        <p:sp>
          <p:nvSpPr>
            <p:cNvPr id="13" name="文本框 12"/>
            <p:cNvSpPr txBox="1"/>
            <p:nvPr/>
          </p:nvSpPr>
          <p:spPr>
            <a:xfrm>
              <a:off x="7970772" y="3779154"/>
              <a:ext cx="995680" cy="337185"/>
            </a:xfrm>
            <a:prstGeom prst="rect">
              <a:avLst/>
            </a:prstGeom>
            <a:noFill/>
          </p:spPr>
          <p:txBody>
            <a:bodyPr wrap="none" rtlCol="0">
              <a:spAutoFit/>
            </a:bodyPr>
            <a:lstStyle/>
            <a:p>
              <a:pPr algn="l"/>
              <a:r>
                <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a:t>
              </a:r>
              <a:endParaRPr lang="zh-CN" altLang="en-US" sz="1600" spc="0" baseline="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14" name="文本框 13"/>
            <p:cNvSpPr txBox="1"/>
            <p:nvPr/>
          </p:nvSpPr>
          <p:spPr>
            <a:xfrm>
              <a:off x="7377821" y="3763914"/>
              <a:ext cx="481330" cy="368300"/>
            </a:xfrm>
            <a:prstGeom prst="rect">
              <a:avLst/>
            </a:prstGeom>
            <a:noFill/>
          </p:spPr>
          <p:txBody>
            <a:bodyPr wrap="none" rtlCol="0">
              <a:spAutoFit/>
            </a:bodyPr>
            <a:lstStyle/>
            <a:p>
              <a:pPr algn="l"/>
              <a:r>
                <a:rPr lang="zh-CN" altLang="en-US" b="1" spc="49" baseline="0" dirty="0">
                  <a:solidFill>
                    <a:schemeClr val="accent1"/>
                  </a:solidFill>
                  <a:latin typeface="Microsoft YaHei" panose="020B0503020204020204" pitchFamily="34" charset="-122"/>
                  <a:ea typeface="Microsoft YaHei" panose="020B0503020204020204" pitchFamily="34" charset="-122"/>
                  <a:sym typeface="YouSheBiaoTiHei"/>
                  <a:rtl val="0"/>
                </a:rPr>
                <a:t>0</a:t>
              </a:r>
              <a:r>
                <a:rPr lang="en-US" altLang="zh-CN" b="1" spc="49" baseline="0" dirty="0">
                  <a:solidFill>
                    <a:schemeClr val="accent1"/>
                  </a:solidFill>
                  <a:latin typeface="Microsoft YaHei" panose="020B0503020204020204" pitchFamily="34" charset="-122"/>
                  <a:ea typeface="Microsoft YaHei" panose="020B0503020204020204" pitchFamily="34" charset="-122"/>
                  <a:sym typeface="YouSheBiaoTiHei"/>
                  <a:rtl val="0"/>
                </a:rPr>
                <a:t>4</a:t>
              </a:r>
              <a:endParaRPr lang="en-US" altLang="zh-CN" b="1" spc="49" baseline="0" dirty="0">
                <a:solidFill>
                  <a:schemeClr val="accent1"/>
                </a:solidFill>
                <a:latin typeface="Microsoft YaHei" panose="020B0503020204020204" pitchFamily="34" charset="-122"/>
                <a:ea typeface="Microsoft YaHei" panose="020B0503020204020204" pitchFamily="34" charset="-122"/>
                <a:sym typeface="YouSheBiaoTiHei"/>
                <a:rtl val="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圆角矩形 45"/>
          <p:cNvSpPr/>
          <p:nvPr/>
        </p:nvSpPr>
        <p:spPr>
          <a:xfrm>
            <a:off x="478161" y="2296237"/>
            <a:ext cx="5774358" cy="3733860"/>
          </a:xfrm>
          <a:prstGeom prst="roundRect">
            <a:avLst>
              <a:gd name="adj" fmla="val 0"/>
            </a:avLst>
          </a:prstGeom>
          <a:solidFill>
            <a:schemeClr val="bg2">
              <a:lumMod val="9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567358" y="2371538"/>
            <a:ext cx="5595963" cy="3293209"/>
          </a:xfrm>
          <a:prstGeom prst="rect">
            <a:avLst/>
          </a:prstGeom>
          <a:noFill/>
        </p:spPr>
        <p:txBody>
          <a:bodyPr wrap="square" rtlCol="0" anchor="t">
            <a:spAutoFit/>
          </a:bodyPr>
          <a:lstStyle/>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b="1" dirty="0">
                <a:solidFill>
                  <a:schemeClr val="accent1"/>
                </a:solidFill>
                <a:latin typeface="Microsoft YaHei" panose="020B0503020204020204" pitchFamily="34" charset="-122"/>
                <a:ea typeface="Microsoft YaHei" panose="020B0503020204020204" pitchFamily="34" charset="-122"/>
              </a:rPr>
              <a:t>创建：</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根据配置创建本地压力机或远程压力机客户端。</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b="1" dirty="0">
                <a:solidFill>
                  <a:schemeClr val="accent1"/>
                </a:solidFill>
                <a:latin typeface="Microsoft YaHei" panose="020B0503020204020204" pitchFamily="34" charset="-122"/>
                <a:ea typeface="Microsoft YaHei" panose="020B0503020204020204" pitchFamily="34" charset="-122"/>
              </a:rPr>
              <a:t>初始化：</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初始化分为两种情况，对于本地压力机而言，初始化只需要设置好压力机运行时的上下文即可；对于远程压力机而言，则需要通过远程客户端将压力测试相关的文件等上传到远程压力机上，再根据配置文件初始化并创建远程压力机，最后为远程压力机设置运行时的上下文。</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b="1" dirty="0">
                <a:solidFill>
                  <a:schemeClr val="accent1"/>
                </a:solidFill>
                <a:latin typeface="Microsoft YaHei" panose="020B0503020204020204" pitchFamily="34" charset="-122"/>
                <a:ea typeface="Microsoft YaHei" panose="020B0503020204020204" pitchFamily="34" charset="-122"/>
              </a:rPr>
              <a:t>启动压力机：</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对本地压力机而言，直接启动本地压力机开始发送压力测试即可；对于远程压力机而言，需要通过远程压力机客户端告知远程压力机启动压力测试。</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6440570" y="2296237"/>
            <a:ext cx="4025603" cy="3730358"/>
          </a:xfrm>
          <a:prstGeom prst="rect">
            <a:avLst/>
          </a:prstGeom>
        </p:spPr>
      </p:pic>
      <p:sp>
        <p:nvSpPr>
          <p:cNvPr id="7" name="文本框 6"/>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「压力机管理 」</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12" name="组合 11"/>
          <p:cNvGrpSpPr/>
          <p:nvPr/>
        </p:nvGrpSpPr>
        <p:grpSpPr>
          <a:xfrm>
            <a:off x="441960" y="967423"/>
            <a:ext cx="10024213" cy="1111027"/>
            <a:chOff x="478160" y="1095038"/>
            <a:chExt cx="10024213" cy="1111027"/>
          </a:xfrm>
        </p:grpSpPr>
        <p:sp>
          <p:nvSpPr>
            <p:cNvPr id="13" name="圆角矩形 45"/>
            <p:cNvSpPr/>
            <p:nvPr/>
          </p:nvSpPr>
          <p:spPr>
            <a:xfrm>
              <a:off x="478160" y="1095038"/>
              <a:ext cx="10024213"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4" name="文本框 13"/>
            <p:cNvSpPr txBox="1"/>
            <p:nvPr/>
          </p:nvSpPr>
          <p:spPr>
            <a:xfrm>
              <a:off x="724077" y="1388126"/>
              <a:ext cx="2017382" cy="458908"/>
            </a:xfrm>
            <a:prstGeom prst="rect">
              <a:avLst/>
            </a:prstGeom>
            <a:noFill/>
            <a:ln w="9525">
              <a:noFill/>
            </a:ln>
          </p:spPr>
          <p:txBody>
            <a:bodyPr wrap="square">
              <a:spAutoFit/>
            </a:bodyPr>
            <a:lstStyle/>
            <a:p>
              <a:pPr marL="228600" indent="-228600">
                <a:lnSpc>
                  <a:spcPct val="150000"/>
                </a:lnSpc>
              </a:pPr>
              <a:r>
                <a:rPr lang="zh-CN" altLang="en-GB"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压力机</a:t>
              </a: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管理：</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5" name="文本框 14"/>
            <p:cNvSpPr txBox="1"/>
            <p:nvPr/>
          </p:nvSpPr>
          <p:spPr>
            <a:xfrm>
              <a:off x="2042722" y="1389800"/>
              <a:ext cx="7933037" cy="458908"/>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用于创建、初始化并启动压力机。</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圆角矩形 45"/>
          <p:cNvSpPr/>
          <p:nvPr/>
        </p:nvSpPr>
        <p:spPr>
          <a:xfrm flipH="1">
            <a:off x="7395708" y="1709468"/>
            <a:ext cx="4441959" cy="3863429"/>
          </a:xfrm>
          <a:prstGeom prst="roundRect">
            <a:avLst>
              <a:gd name="adj" fmla="val 0"/>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8" name="圆角矩形 45"/>
          <p:cNvSpPr/>
          <p:nvPr/>
        </p:nvSpPr>
        <p:spPr>
          <a:xfrm>
            <a:off x="387282" y="1709468"/>
            <a:ext cx="7008426" cy="3863429"/>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572633" y="1893235"/>
            <a:ext cx="6823075" cy="3495893"/>
          </a:xfrm>
          <a:prstGeom prst="rect">
            <a:avLst/>
          </a:prstGeom>
          <a:noFill/>
        </p:spPr>
        <p:txBody>
          <a:bodyPr wrap="square" rtlCol="0" anchor="t">
            <a:spAutoFit/>
          </a:bodyPr>
          <a:lstStyle/>
          <a:p>
            <a:r>
              <a:rPr lang="zh-CN" altLang="en-US" b="1" dirty="0">
                <a:solidFill>
                  <a:schemeClr val="accent1"/>
                </a:solidFill>
                <a:latin typeface="Microsoft YaHei" panose="020B0503020204020204" pitchFamily="34" charset="-122"/>
                <a:ea typeface="Microsoft YaHei" panose="020B0503020204020204" pitchFamily="34" charset="-122"/>
              </a:rPr>
              <a:t>数据汇总</a:t>
            </a:r>
            <a:r>
              <a:rPr lang="zh-CN" altLang="en-US" b="1"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pPr>
              <a:lnSpc>
                <a:spcPct val="13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提供数据汇总统计的功能。对收集到的压力机的压力发送情况进行汇总统计，包括对发送的压力总量的统计，例如发送的总压力数、发送成功的总压力数、发送失败的总压力数等；对阶段性的发送量的统计，例如阶段性发送的总压力数、阶段性发送成功的总压力数、阶段性发送失败的总压力数等；平均的发送tps统计，例如发送的总tps、发送成功的tps、发送失败的tps等；阶段性的发送tps统计，例如阶段性发送的tps，阶段性发送成功的tps、阶段性发送失败的tps等；还包括压力的延迟统计、确认统计以及对应的平均时间、相应的百分比数据等（例如压力的平均延迟、95%的延迟等）。</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1"/>
          <a:stretch>
            <a:fillRect/>
          </a:stretch>
        </p:blipFill>
        <p:spPr>
          <a:xfrm>
            <a:off x="7650092" y="2081303"/>
            <a:ext cx="3933190" cy="3119755"/>
          </a:xfrm>
          <a:prstGeom prst="rect">
            <a:avLst/>
          </a:prstGeom>
        </p:spPr>
      </p:pic>
      <p:sp>
        <p:nvSpPr>
          <p:cNvPr id="7" name="文本框 6"/>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「数据汇总」</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圆角矩形 45"/>
          <p:cNvSpPr/>
          <p:nvPr/>
        </p:nvSpPr>
        <p:spPr>
          <a:xfrm flipH="1">
            <a:off x="7039472" y="1709468"/>
            <a:ext cx="4441959" cy="3863429"/>
          </a:xfrm>
          <a:prstGeom prst="roundRect">
            <a:avLst>
              <a:gd name="adj" fmla="val 0"/>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7287609" y="2950944"/>
            <a:ext cx="3945685" cy="1380475"/>
          </a:xfrm>
          <a:prstGeom prst="rect">
            <a:avLst/>
          </a:prstGeom>
        </p:spPr>
      </p:pic>
      <p:sp>
        <p:nvSpPr>
          <p:cNvPr id="6" name="文本框 5"/>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Master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「数据展示」</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7" name="圆角矩形 45"/>
          <p:cNvSpPr/>
          <p:nvPr/>
        </p:nvSpPr>
        <p:spPr>
          <a:xfrm>
            <a:off x="486136" y="1709468"/>
            <a:ext cx="6553336" cy="3863429"/>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671488" y="2001141"/>
            <a:ext cx="6038232" cy="2855718"/>
          </a:xfrm>
          <a:prstGeom prst="rect">
            <a:avLst/>
          </a:prstGeom>
          <a:noFill/>
        </p:spPr>
        <p:txBody>
          <a:bodyPr wrap="square" rtlCol="0" anchor="t">
            <a:spAutoFit/>
          </a:bodyPr>
          <a:lstStyle/>
          <a:p>
            <a:r>
              <a:rPr lang="zh-CN" altLang="en-US" b="1" dirty="0">
                <a:solidFill>
                  <a:schemeClr val="accent1"/>
                </a:solidFill>
                <a:latin typeface="Microsoft YaHei" panose="020B0503020204020204" pitchFamily="34" charset="-122"/>
                <a:ea typeface="Microsoft YaHei" panose="020B0503020204020204" pitchFamily="34" charset="-122"/>
              </a:rPr>
              <a:t>数据展示</a:t>
            </a:r>
            <a:r>
              <a:rPr lang="zh-CN" altLang="en-US" b="1"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pPr>
              <a:lnSpc>
                <a:spcPct val="13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对数据汇总后的结果进行格式化输出。数据展示支持以下两种形式：</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13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130000"/>
              </a:lnSpc>
            </a:pPr>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 </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rPr>
              <a:t>log</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日志输出：在</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rPr>
              <a:t>log</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日志中，按照一定格式输出压力发送的统计结果，包括总的统计概览和阶段性统计概览。</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13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130000"/>
              </a:lnSpc>
            </a:pPr>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 </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rPr>
              <a:t>CSV</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格式输出：将数据汇总的结果以</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rPr>
              <a:t>csv</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格式输出到文件中。</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6667327" y="1594890"/>
            <a:ext cx="4241163" cy="3668219"/>
          </a:xfrm>
          <a:prstGeom prst="rect">
            <a:avLst/>
          </a:prstGeom>
        </p:spPr>
      </p:pic>
      <p:sp>
        <p:nvSpPr>
          <p:cNvPr id="6" name="文本框 5"/>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「基本结构」</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7" name="组合 6"/>
          <p:cNvGrpSpPr/>
          <p:nvPr/>
        </p:nvGrpSpPr>
        <p:grpSpPr>
          <a:xfrm>
            <a:off x="687877" y="1880025"/>
            <a:ext cx="5390429" cy="3097950"/>
            <a:chOff x="478160" y="1095038"/>
            <a:chExt cx="5390429" cy="3097950"/>
          </a:xfrm>
        </p:grpSpPr>
        <p:sp>
          <p:nvSpPr>
            <p:cNvPr id="9" name="圆角矩形 45"/>
            <p:cNvSpPr/>
            <p:nvPr/>
          </p:nvSpPr>
          <p:spPr>
            <a:xfrm>
              <a:off x="478160" y="1095038"/>
              <a:ext cx="5390429" cy="3097950"/>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724077" y="1388126"/>
              <a:ext cx="2017382" cy="458908"/>
            </a:xfrm>
            <a:prstGeom prst="rect">
              <a:avLst/>
            </a:prstGeom>
            <a:noFill/>
            <a:ln w="9525">
              <a:noFill/>
            </a:ln>
          </p:spPr>
          <p:txBody>
            <a:bodyPr wrap="square">
              <a:spAutoFit/>
            </a:bodyPr>
            <a:lstStyle/>
            <a:p>
              <a:pPr marL="228600" indent="-228600">
                <a:lnSpc>
                  <a:spcPct val="150000"/>
                </a:lnSpc>
              </a:pPr>
              <a:r>
                <a:rPr lang="en-GB"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Worker</a:t>
              </a: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层：</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1" name="文本框 10"/>
            <p:cNvSpPr txBox="1"/>
            <p:nvPr/>
          </p:nvSpPr>
          <p:spPr>
            <a:xfrm>
              <a:off x="478161" y="1981539"/>
              <a:ext cx="5162704" cy="1895455"/>
            </a:xfrm>
            <a:prstGeom prst="rect">
              <a:avLst/>
            </a:prstGeom>
            <a:noFill/>
            <a:ln w="9525">
              <a:noFill/>
            </a:ln>
          </p:spPr>
          <p:txBody>
            <a:bodyPr wrap="square">
              <a:spAutoFit/>
            </a:bodyPr>
            <a:lstStyle/>
            <a:p>
              <a:pPr marL="192405">
                <a:lnSpc>
                  <a:spcPct val="150000"/>
                </a:lnSpc>
              </a:pPr>
              <a:r>
                <a:rPr lang="en-GB" altLang="zh-CN"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Worker</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层主要是接收</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命令后，控制压力机使用虚拟机池中的虚拟机输出压力，并统计将本机的压力发送情况传递给</a:t>
              </a:r>
              <a:r>
                <a:rPr lang="en-GB" altLang="zh-CN"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GB"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根据压测的脚本不同，虚拟机池中的实际虚拟机不同。（目前只支持</a:t>
              </a:r>
              <a:r>
                <a:rPr lang="en-GB" altLang="zh-CN" sz="1600"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lua</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脚本，即</a:t>
              </a:r>
              <a:r>
                <a:rPr lang="en-GB" altLang="zh-CN" sz="1600"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lua</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虚拟机）</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687877" y="1397923"/>
            <a:ext cx="7584440" cy="369332"/>
          </a:xfrm>
          <a:prstGeom prst="rect">
            <a:avLst/>
          </a:prstGeom>
          <a:noFill/>
        </p:spPr>
        <p:txBody>
          <a:bodyPr wrap="square" rtlCol="0">
            <a:spAutoFit/>
          </a:bodyPr>
          <a:lstStyle/>
          <a:p>
            <a:r>
              <a:rPr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因此可以将</a:t>
            </a:r>
            <a:r>
              <a:rPr lang="en-US" altLang="zh-CN"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Worker</a:t>
            </a:r>
            <a:r>
              <a:rPr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层划分为</a:t>
            </a:r>
            <a:r>
              <a:rPr lang="en-US" altLang="zh-CN"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5</a:t>
            </a:r>
            <a:r>
              <a:rPr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个模块，分别处理相关的服务</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2" name="文本框 1"/>
          <p:cNvSpPr txBox="1"/>
          <p:nvPr/>
        </p:nvSpPr>
        <p:spPr>
          <a:xfrm>
            <a:off x="687877" y="2291825"/>
            <a:ext cx="9371348" cy="3219343"/>
          </a:xfrm>
          <a:prstGeom prst="rect">
            <a:avLst/>
          </a:prstGeom>
          <a:noFill/>
        </p:spPr>
        <p:txBody>
          <a:bodyPr wrap="none" rtlCol="0">
            <a:spAutoFit/>
          </a:bodyPr>
          <a:lstStyle/>
          <a:p>
            <a:pPr algn="l"/>
            <a:r>
              <a:rPr lang="zh-CN" altLang="en-US" dirty="0">
                <a:solidFill>
                  <a:schemeClr val="accent1"/>
                </a:solidFill>
                <a:latin typeface="Microsoft YaHei" panose="020B0503020204020204" pitchFamily="34" charset="-122"/>
                <a:ea typeface="Microsoft YaHei" panose="020B0503020204020204" pitchFamily="34" charset="-122"/>
              </a:rPr>
              <a:t>服务端</a:t>
            </a:r>
            <a:r>
              <a:rPr lang="zh-CN" altLang="en-US"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提供接口服务，作为远程压力机时，便于接收master的请求，和工作机对接完成相应指令。</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r>
              <a:rPr lang="zh-CN" altLang="en-US" dirty="0">
                <a:solidFill>
                  <a:schemeClr val="accent1"/>
                </a:solidFill>
                <a:latin typeface="Microsoft YaHei" panose="020B0503020204020204" pitchFamily="34" charset="-122"/>
                <a:ea typeface="Microsoft YaHei" panose="020B0503020204020204" pitchFamily="34" charset="-122"/>
              </a:rPr>
              <a:t>工作机</a:t>
            </a:r>
            <a:r>
              <a:rPr lang="en-US" altLang="zh-CN" dirty="0">
                <a:solidFill>
                  <a:schemeClr val="accent1"/>
                </a:solidFill>
                <a:latin typeface="Microsoft YaHei" panose="020B0503020204020204" pitchFamily="34" charset="-122"/>
                <a:ea typeface="Microsoft YaHei" panose="020B0503020204020204" pitchFamily="34" charset="-122"/>
              </a:rPr>
              <a:t>: </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执行服务端接收到的命令</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endParaRPr lang="zh-CN" altLang="en-US" dirty="0">
              <a:solidFill>
                <a:schemeClr val="accent1"/>
              </a:solidFill>
              <a:latin typeface="Microsoft YaHei" panose="020B0503020204020204" pitchFamily="34" charset="-122"/>
              <a:ea typeface="Microsoft YaHei" panose="020B0503020204020204" pitchFamily="34" charset="-122"/>
            </a:endParaRPr>
          </a:p>
          <a:p>
            <a:pPr algn="l"/>
            <a:r>
              <a:rPr lang="zh-CN" altLang="en-US" dirty="0">
                <a:solidFill>
                  <a:schemeClr val="accent1"/>
                </a:solidFill>
                <a:latin typeface="Microsoft YaHei" panose="020B0503020204020204" pitchFamily="34" charset="-122"/>
                <a:ea typeface="Microsoft YaHei" panose="020B0503020204020204" pitchFamily="34" charset="-122"/>
              </a:rPr>
              <a:t>压力调度器</a:t>
            </a:r>
            <a:r>
              <a:rPr lang="zh-CN" altLang="en-US"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用于控制压力的输出，以便匀速的输出压力。</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endParaRPr lang="zh-CN" altLang="en-US" dirty="0">
              <a:latin typeface="Microsoft YaHei" panose="020B0503020204020204" pitchFamily="34" charset="-122"/>
              <a:ea typeface="Microsoft YaHei" panose="020B0503020204020204" pitchFamily="34" charset="-122"/>
            </a:endParaRPr>
          </a:p>
          <a:p>
            <a:pPr algn="l">
              <a:lnSpc>
                <a:spcPct val="120000"/>
              </a:lnSpc>
            </a:pPr>
            <a:r>
              <a:rPr lang="zh-CN" altLang="en-US" dirty="0">
                <a:solidFill>
                  <a:schemeClr val="accent1"/>
                </a:solidFill>
                <a:latin typeface="Microsoft YaHei" panose="020B0503020204020204" pitchFamily="34" charset="-122"/>
                <a:ea typeface="Microsoft YaHei" panose="020B0503020204020204" pitchFamily="34" charset="-122"/>
              </a:rPr>
              <a:t>虚拟机池</a:t>
            </a:r>
            <a:r>
              <a:rPr lang="zh-CN" altLang="en-US"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作为虚拟机缓存池，根据配置文件初始化一定数量的虚拟机用于压力测试，</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lnSpc>
                <a:spcPct val="12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并提供虚拟机的获取和回收功能。</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endParaRPr lang="zh-CN" altLang="en-US" dirty="0">
              <a:latin typeface="Microsoft YaHei" panose="020B0503020204020204" pitchFamily="34" charset="-122"/>
              <a:ea typeface="Microsoft YaHei" panose="020B0503020204020204" pitchFamily="34" charset="-122"/>
            </a:endParaRPr>
          </a:p>
          <a:p>
            <a:pPr algn="l"/>
            <a:r>
              <a:rPr lang="zh-CN" altLang="en-US" dirty="0">
                <a:solidFill>
                  <a:schemeClr val="accent1"/>
                </a:solidFill>
                <a:latin typeface="Microsoft YaHei" panose="020B0503020204020204" pitchFamily="34" charset="-122"/>
                <a:ea typeface="Microsoft YaHei" panose="020B0503020204020204" pitchFamily="34" charset="-122"/>
              </a:rPr>
              <a:t>数据统计</a:t>
            </a:r>
            <a:r>
              <a:rPr lang="zh-CN" altLang="en-US"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收集压力机输出的压力情况。</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gn="l"/>
            <a:endParaRPr lang="zh-CN" altLang="en-US" dirty="0">
              <a:latin typeface="Microsoft YaHei" panose="020B0503020204020204" pitchFamily="34" charset="-122"/>
              <a:ea typeface="Microsoft YaHei" panose="020B0503020204020204" pitchFamily="34" charset="-122"/>
            </a:endParaRPr>
          </a:p>
        </p:txBody>
      </p:sp>
      <p:sp>
        <p:nvSpPr>
          <p:cNvPr id="6" name="文本框 5"/>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「基本结构」</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732259" y="2206499"/>
            <a:ext cx="8617354" cy="3785652"/>
          </a:xfrm>
          <a:prstGeom prst="rect">
            <a:avLst/>
          </a:prstGeom>
          <a:noFill/>
        </p:spPr>
        <p:txBody>
          <a:bodyPr wrap="square" rtlCol="0" anchor="t">
            <a:spAutoFit/>
          </a:bodyPr>
          <a:lstStyle/>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设置nonce</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设置远程压力机运行时的nonce值</a:t>
            </a:r>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 </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接下来的请求只会接收包含该</a:t>
            </a:r>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nonce</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值的请求。确保每台工作机在同一时间内只能接收一个</a:t>
            </a:r>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master</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的命令</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上传</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上传远程压力机执行压力测试时需要用到的相关配置文件等。</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初始化</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根据上传的配置文件，初始化远程压力机中实际发送压力的本地压力机。</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设置上下文</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设置远程压力机中实际发送压力的本地压力机运行时的上下文（例如，合约地址、合约abi等）。</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启动</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启动远程压力机中实际发送压力的本地压力机开始输出压力。</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检出数据</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输出远程压力机中实际发送压力的本地压力机输出等压力情况。</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endParaRPr lang="zh-CN" altLang="en-US" sz="1600" dirty="0">
              <a:latin typeface="Microsoft YaHei" panose="020B0503020204020204" pitchFamily="34" charset="-122"/>
              <a:ea typeface="Microsoft YaHei" panose="020B0503020204020204" pitchFamily="34" charset="-122"/>
            </a:endParaRPr>
          </a:p>
          <a:p>
            <a:pPr marL="285750" indent="-285750">
              <a:buFont typeface="Arial" panose="020B0604020202090204" pitchFamily="34" charset="0"/>
              <a:buChar char="•"/>
            </a:pPr>
            <a:r>
              <a:rPr lang="zh-CN" altLang="en-US" sz="1600" dirty="0">
                <a:solidFill>
                  <a:schemeClr val="accent1"/>
                </a:solidFill>
                <a:latin typeface="Microsoft YaHei" panose="020B0503020204020204" pitchFamily="34" charset="-122"/>
                <a:ea typeface="Microsoft YaHei" panose="020B0503020204020204" pitchFamily="34" charset="-122"/>
              </a:rPr>
              <a:t>停止</a:t>
            </a:r>
            <a:r>
              <a:rPr lang="zh-CN" altLang="en-US" sz="1600" dirty="0">
                <a:latin typeface="Microsoft YaHei" panose="020B0503020204020204" pitchFamily="34" charset="-122"/>
                <a:ea typeface="Microsoft YaHei" panose="020B0503020204020204" pitchFamily="34" charset="-122"/>
              </a:rPr>
              <a:t>：</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停止远程压力机中实际发送压力的本地压力机。</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「服务端」</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7" name="组合 6"/>
          <p:cNvGrpSpPr/>
          <p:nvPr/>
        </p:nvGrpSpPr>
        <p:grpSpPr>
          <a:xfrm>
            <a:off x="441960" y="967423"/>
            <a:ext cx="10889186" cy="1111027"/>
            <a:chOff x="478160" y="1095038"/>
            <a:chExt cx="10889186" cy="1111027"/>
          </a:xfrm>
        </p:grpSpPr>
        <p:sp>
          <p:nvSpPr>
            <p:cNvPr id="8" name="圆角矩形 45"/>
            <p:cNvSpPr/>
            <p:nvPr/>
          </p:nvSpPr>
          <p:spPr>
            <a:xfrm>
              <a:off x="478160" y="1095038"/>
              <a:ext cx="10889186"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724077" y="1388126"/>
              <a:ext cx="1037950" cy="458908"/>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服务端：</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0" name="文本框 9"/>
            <p:cNvSpPr txBox="1"/>
            <p:nvPr/>
          </p:nvSpPr>
          <p:spPr>
            <a:xfrm>
              <a:off x="1460505" y="1388126"/>
              <a:ext cx="8515254" cy="458908"/>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提供接口服务，作为远程压力机时，便于接收</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的请求，以便完成相应指令。</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41960" y="2262842"/>
            <a:ext cx="4427820" cy="3902158"/>
          </a:xfrm>
          <a:prstGeom prst="rect">
            <a:avLst/>
          </a:prstGeom>
          <a:noFill/>
        </p:spPr>
        <p:txBody>
          <a:bodyPr wrap="square" rtlCol="0" anchor="t">
            <a:spAutoFit/>
          </a:bodyPr>
          <a:lstStyle>
            <a:defPPr>
              <a:defRPr lang="zh-CN"/>
            </a:defPPr>
            <a:lvl1pPr marL="285750" indent="-285750">
              <a:buFont typeface="Arial" panose="020B0604020202090204" pitchFamily="34" charset="0"/>
              <a:buChar char="•"/>
              <a:defRPr sz="1600">
                <a:solidFill>
                  <a:schemeClr val="accent1"/>
                </a:solidFill>
                <a:latin typeface="Microsoft YaHei" panose="020B0503020204020204" pitchFamily="34" charset="-122"/>
                <a:ea typeface="Microsoft YaHei" panose="020B0503020204020204" pitchFamily="34" charset="-122"/>
              </a:defRPr>
            </a:lvl1pPr>
          </a:lstStyle>
          <a:p>
            <a:pPr>
              <a:lnSpc>
                <a:spcPct val="130000"/>
              </a:lnSpc>
            </a:pPr>
            <a:r>
              <a:rPr lang="en-US" dirty="0">
                <a:solidFill>
                  <a:schemeClr val="tx2">
                    <a:lumMod val="75000"/>
                  </a:schemeClr>
                </a:solidFill>
                <a:sym typeface="+mn-ea"/>
              </a:rPr>
              <a:t>1.</a:t>
            </a:r>
            <a:r>
              <a:rPr lang="zh-CN" altLang="en-US" dirty="0">
                <a:solidFill>
                  <a:schemeClr val="tx2">
                    <a:lumMod val="75000"/>
                  </a:schemeClr>
                </a:solidFill>
                <a:sym typeface="+mn-ea"/>
              </a:rPr>
              <a:t>接收 </a:t>
            </a:r>
            <a:r>
              <a:rPr lang="en-US" altLang="zh-CN" dirty="0" err="1">
                <a:solidFill>
                  <a:schemeClr val="tx2">
                    <a:lumMod val="75000"/>
                  </a:schemeClr>
                </a:solidFill>
                <a:sym typeface="+mn-ea"/>
              </a:rPr>
              <a:t>setNonce</a:t>
            </a:r>
            <a:r>
              <a:rPr lang="zh-CN" altLang="en-US" dirty="0">
                <a:solidFill>
                  <a:schemeClr val="tx2">
                    <a:lumMod val="75000"/>
                  </a:schemeClr>
                </a:solidFill>
                <a:sym typeface="+mn-ea"/>
              </a:rPr>
              <a:t>请求，确定</a:t>
            </a:r>
            <a:r>
              <a:rPr lang="en-US" altLang="zh-CN" dirty="0">
                <a:solidFill>
                  <a:schemeClr val="tx2">
                    <a:lumMod val="75000"/>
                  </a:schemeClr>
                </a:solidFill>
                <a:sym typeface="+mn-ea"/>
              </a:rPr>
              <a:t>master</a:t>
            </a:r>
            <a:r>
              <a:rPr lang="zh-CN" altLang="en-US" dirty="0">
                <a:solidFill>
                  <a:schemeClr val="tx2">
                    <a:lumMod val="75000"/>
                  </a:schemeClr>
                </a:solidFill>
                <a:sym typeface="+mn-ea"/>
              </a:rPr>
              <a:t>主机</a:t>
            </a:r>
            <a:endParaRPr lang="zh-CN" altLang="en-US"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2. </a:t>
            </a:r>
            <a:r>
              <a:rPr lang="zh-CN" altLang="en-US" dirty="0">
                <a:solidFill>
                  <a:schemeClr val="tx2">
                    <a:lumMod val="75000"/>
                  </a:schemeClr>
                </a:solidFill>
                <a:sym typeface="+mn-ea"/>
              </a:rPr>
              <a:t>接收上传请求，接收</a:t>
            </a:r>
            <a:r>
              <a:rPr lang="en-US" altLang="zh-CN" dirty="0">
                <a:solidFill>
                  <a:schemeClr val="tx2">
                    <a:lumMod val="75000"/>
                  </a:schemeClr>
                </a:solidFill>
                <a:sym typeface="+mn-ea"/>
              </a:rPr>
              <a:t>master</a:t>
            </a:r>
            <a:r>
              <a:rPr lang="zh-CN" altLang="en-US" dirty="0">
                <a:solidFill>
                  <a:schemeClr val="tx2">
                    <a:lumMod val="75000"/>
                  </a:schemeClr>
                </a:solidFill>
                <a:sym typeface="+mn-ea"/>
              </a:rPr>
              <a:t>发送过来的用户脚本和脚本配置参数</a:t>
            </a:r>
            <a:endParaRPr lang="zh-CN" altLang="en-US"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3. </a:t>
            </a:r>
            <a:r>
              <a:rPr lang="zh-CN" altLang="en-US" dirty="0">
                <a:solidFill>
                  <a:schemeClr val="tx2">
                    <a:lumMod val="75000"/>
                  </a:schemeClr>
                </a:solidFill>
                <a:sym typeface="+mn-ea"/>
              </a:rPr>
              <a:t>接收初始化请求，初始化虚拟机。</a:t>
            </a:r>
            <a:endParaRPr lang="zh-CN" altLang="en-US"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4. </a:t>
            </a:r>
            <a:r>
              <a:rPr lang="zh-CN" altLang="en-US" dirty="0">
                <a:solidFill>
                  <a:schemeClr val="tx2">
                    <a:lumMod val="75000"/>
                  </a:schemeClr>
                </a:solidFill>
                <a:sym typeface="+mn-ea"/>
              </a:rPr>
              <a:t>接收上下文请求，</a:t>
            </a:r>
            <a:r>
              <a:rPr lang="en-US" altLang="zh-CN" dirty="0">
                <a:solidFill>
                  <a:schemeClr val="tx2">
                    <a:lumMod val="75000"/>
                  </a:schemeClr>
                </a:solidFill>
                <a:sym typeface="+mn-ea"/>
              </a:rPr>
              <a:t>master</a:t>
            </a:r>
            <a:r>
              <a:rPr lang="zh-CN" altLang="en-US" dirty="0">
                <a:solidFill>
                  <a:schemeClr val="tx2">
                    <a:lumMod val="75000"/>
                  </a:schemeClr>
                </a:solidFill>
                <a:sym typeface="+mn-ea"/>
              </a:rPr>
              <a:t>部署合约后会调用该请求，同步合约地址给工作机</a:t>
            </a:r>
            <a:endParaRPr lang="zh-CN" altLang="en-US"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5. </a:t>
            </a:r>
            <a:r>
              <a:rPr lang="zh-CN" altLang="en-US" dirty="0">
                <a:solidFill>
                  <a:schemeClr val="tx2">
                    <a:lumMod val="75000"/>
                  </a:schemeClr>
                </a:solidFill>
                <a:sym typeface="+mn-ea"/>
              </a:rPr>
              <a:t>接收启动请求，工作机会开始给压力调度器分配任务</a:t>
            </a:r>
            <a:endParaRPr lang="zh-CN" altLang="en-US"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6. </a:t>
            </a:r>
            <a:r>
              <a:rPr lang="zh-CN" altLang="en-US" dirty="0">
                <a:solidFill>
                  <a:schemeClr val="tx2">
                    <a:lumMod val="75000"/>
                  </a:schemeClr>
                </a:solidFill>
                <a:sym typeface="+mn-ea"/>
              </a:rPr>
              <a:t>接收检出数据请求，工作机会调用数据统计模块返回数据给</a:t>
            </a:r>
            <a:r>
              <a:rPr lang="en-US" altLang="zh-CN" dirty="0">
                <a:solidFill>
                  <a:schemeClr val="tx2">
                    <a:lumMod val="75000"/>
                  </a:schemeClr>
                </a:solidFill>
                <a:sym typeface="+mn-ea"/>
              </a:rPr>
              <a:t>master</a:t>
            </a:r>
            <a:endParaRPr lang="en-US" altLang="zh-CN" dirty="0">
              <a:solidFill>
                <a:schemeClr val="tx2">
                  <a:lumMod val="75000"/>
                </a:schemeClr>
              </a:solidFill>
              <a:sym typeface="+mn-ea"/>
            </a:endParaRPr>
          </a:p>
          <a:p>
            <a:pPr>
              <a:lnSpc>
                <a:spcPct val="130000"/>
              </a:lnSpc>
            </a:pPr>
            <a:r>
              <a:rPr lang="en-US" altLang="zh-CN" dirty="0">
                <a:solidFill>
                  <a:schemeClr val="tx2">
                    <a:lumMod val="75000"/>
                  </a:schemeClr>
                </a:solidFill>
                <a:sym typeface="+mn-ea"/>
              </a:rPr>
              <a:t>7. </a:t>
            </a:r>
            <a:r>
              <a:rPr lang="zh-CN" altLang="en-US" dirty="0">
                <a:solidFill>
                  <a:schemeClr val="tx2">
                    <a:lumMod val="75000"/>
                  </a:schemeClr>
                </a:solidFill>
                <a:sym typeface="+mn-ea"/>
              </a:rPr>
              <a:t>接收停止请求，压力机停止压力测试，删除</a:t>
            </a:r>
            <a:r>
              <a:rPr lang="en-US" altLang="zh-CN" dirty="0">
                <a:solidFill>
                  <a:schemeClr val="tx2">
                    <a:lumMod val="75000"/>
                  </a:schemeClr>
                </a:solidFill>
                <a:sym typeface="+mn-ea"/>
              </a:rPr>
              <a:t>master</a:t>
            </a:r>
            <a:r>
              <a:rPr lang="zh-CN" altLang="en-US" dirty="0">
                <a:solidFill>
                  <a:schemeClr val="tx2">
                    <a:lumMod val="75000"/>
                  </a:schemeClr>
                </a:solidFill>
                <a:sym typeface="+mn-ea"/>
              </a:rPr>
              <a:t>同步的脚本和参数</a:t>
            </a:r>
            <a:r>
              <a:rPr lang="en-US" altLang="zh-CN" dirty="0">
                <a:solidFill>
                  <a:schemeClr val="tx2">
                    <a:lumMod val="75000"/>
                  </a:schemeClr>
                </a:solidFill>
                <a:sym typeface="+mn-ea"/>
              </a:rPr>
              <a:t>,</a:t>
            </a:r>
            <a:r>
              <a:rPr lang="zh-CN" altLang="en-US" dirty="0">
                <a:solidFill>
                  <a:schemeClr val="tx2">
                    <a:lumMod val="75000"/>
                  </a:schemeClr>
                </a:solidFill>
                <a:sym typeface="+mn-ea"/>
              </a:rPr>
              <a:t>并重置</a:t>
            </a:r>
            <a:r>
              <a:rPr lang="en-US" altLang="zh-CN" dirty="0">
                <a:solidFill>
                  <a:schemeClr val="tx2">
                    <a:lumMod val="75000"/>
                  </a:schemeClr>
                </a:solidFill>
                <a:sym typeface="+mn-ea"/>
              </a:rPr>
              <a:t>Nonce</a:t>
            </a:r>
            <a:endParaRPr lang="en-US" altLang="zh-CN" dirty="0">
              <a:solidFill>
                <a:schemeClr val="tx2">
                  <a:lumMod val="75000"/>
                </a:schemeClr>
              </a:solidFill>
              <a:sym typeface="+mn-ea"/>
            </a:endParaRPr>
          </a:p>
        </p:txBody>
      </p:sp>
      <p:pic>
        <p:nvPicPr>
          <p:cNvPr id="8" name="图片 7"/>
          <p:cNvPicPr>
            <a:picLocks noChangeAspect="1"/>
          </p:cNvPicPr>
          <p:nvPr/>
        </p:nvPicPr>
        <p:blipFill>
          <a:blip r:embed="rId1"/>
          <a:stretch>
            <a:fillRect/>
          </a:stretch>
        </p:blipFill>
        <p:spPr>
          <a:xfrm>
            <a:off x="4958820" y="2262842"/>
            <a:ext cx="6914652" cy="3099990"/>
          </a:xfrm>
          <a:prstGeom prst="rect">
            <a:avLst/>
          </a:prstGeom>
        </p:spPr>
      </p:pic>
      <p:sp>
        <p:nvSpPr>
          <p:cNvPr id="10" name="文本框 9"/>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「工作机」</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11" name="组合 10"/>
          <p:cNvGrpSpPr/>
          <p:nvPr/>
        </p:nvGrpSpPr>
        <p:grpSpPr>
          <a:xfrm>
            <a:off x="441960" y="967423"/>
            <a:ext cx="11431512" cy="1111027"/>
            <a:chOff x="478160" y="1095038"/>
            <a:chExt cx="11431512" cy="1111027"/>
          </a:xfrm>
        </p:grpSpPr>
        <p:sp>
          <p:nvSpPr>
            <p:cNvPr id="12" name="圆角矩形 45"/>
            <p:cNvSpPr/>
            <p:nvPr/>
          </p:nvSpPr>
          <p:spPr>
            <a:xfrm>
              <a:off x="478160" y="1095038"/>
              <a:ext cx="11431512"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3" name="文本框 12"/>
            <p:cNvSpPr txBox="1"/>
            <p:nvPr/>
          </p:nvSpPr>
          <p:spPr>
            <a:xfrm>
              <a:off x="724077" y="1388126"/>
              <a:ext cx="1037950" cy="458908"/>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工作机：</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4" name="文本框 13"/>
            <p:cNvSpPr txBox="1"/>
            <p:nvPr/>
          </p:nvSpPr>
          <p:spPr>
            <a:xfrm>
              <a:off x="1460505" y="1388126"/>
              <a:ext cx="8515254" cy="458908"/>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执行服务端接收到的命令，工作机接收</a:t>
              </a:r>
              <a:r>
                <a:rPr lang="en-GB"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master</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的请求流程大致如下</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528460" y="2701500"/>
            <a:ext cx="3450418" cy="1895455"/>
          </a:xfrm>
          <a:prstGeom prst="rect">
            <a:avLst/>
          </a:prstGeom>
          <a:noFill/>
        </p:spPr>
        <p:txBody>
          <a:bodyPr wrap="square" rtlCol="0" anchor="t">
            <a:spAutoFit/>
          </a:bodyPr>
          <a:lstStyle/>
          <a:p>
            <a:pPr>
              <a:lnSpc>
                <a:spcPct val="15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压力调度器根据配置文件中配置的压力输送配置项，匀速持续的使用虚拟机池中的虚拟机示例，向区块链平台输出压力，并将压力数据反馈到数据统计模块。</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a:blip r:embed="rId1"/>
          <a:stretch>
            <a:fillRect/>
          </a:stretch>
        </p:blipFill>
        <p:spPr>
          <a:xfrm>
            <a:off x="4464290" y="2357729"/>
            <a:ext cx="6668135" cy="3149600"/>
          </a:xfrm>
          <a:prstGeom prst="rect">
            <a:avLst/>
          </a:prstGeom>
        </p:spPr>
      </p:pic>
      <p:sp>
        <p:nvSpPr>
          <p:cNvPr id="7" name="文本框 6"/>
          <p:cNvSpPr txBox="1"/>
          <p:nvPr/>
        </p:nvSpPr>
        <p:spPr>
          <a:xfrm>
            <a:off x="687877" y="145764"/>
            <a:ext cx="4579862" cy="430887"/>
          </a:xfrm>
          <a:prstGeom prst="rect">
            <a:avLst/>
          </a:prstGeom>
          <a:noFill/>
        </p:spPr>
        <p:txBody>
          <a:bodyPr wrap="square" rtlCol="0" anchor="ctr">
            <a:spAutoFit/>
          </a:bodyPr>
          <a:lstStyle/>
          <a:p>
            <a:r>
              <a:rPr lang="en-US" altLang="zh-CN"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grpSp>
        <p:nvGrpSpPr>
          <p:cNvPr id="8" name="组合 7"/>
          <p:cNvGrpSpPr/>
          <p:nvPr/>
        </p:nvGrpSpPr>
        <p:grpSpPr>
          <a:xfrm>
            <a:off x="441960" y="967423"/>
            <a:ext cx="10950970" cy="1111027"/>
            <a:chOff x="478160" y="1095038"/>
            <a:chExt cx="10950970" cy="1111027"/>
          </a:xfrm>
        </p:grpSpPr>
        <p:sp>
          <p:nvSpPr>
            <p:cNvPr id="9" name="圆角矩形 45"/>
            <p:cNvSpPr/>
            <p:nvPr/>
          </p:nvSpPr>
          <p:spPr>
            <a:xfrm>
              <a:off x="478160" y="1095038"/>
              <a:ext cx="10950970"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p:cNvSpPr txBox="1"/>
            <p:nvPr/>
          </p:nvSpPr>
          <p:spPr>
            <a:xfrm>
              <a:off x="724076" y="1388126"/>
              <a:ext cx="1453343" cy="458908"/>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压力调度器：</a:t>
              </a:r>
              <a:endParaRPr lang="en-US" altLang="zh-CN"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11" name="文本框 10"/>
            <p:cNvSpPr txBox="1"/>
            <p:nvPr/>
          </p:nvSpPr>
          <p:spPr>
            <a:xfrm>
              <a:off x="2177419" y="1374317"/>
              <a:ext cx="8515254" cy="458908"/>
            </a:xfrm>
            <a:prstGeom prst="rect">
              <a:avLst/>
            </a:prstGeom>
            <a:noFill/>
            <a:ln w="9525">
              <a:noFill/>
            </a:ln>
          </p:spPr>
          <p:txBody>
            <a:bodyPr wrap="square">
              <a:spAutoFit/>
            </a:bodyPr>
            <a:lstStyle/>
            <a:p>
              <a:pPr marL="192405">
                <a:lnSpc>
                  <a:spcPct val="15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用于控制压力的输出，以便匀速的输出压力。</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圆角矩形 45"/>
          <p:cNvSpPr/>
          <p:nvPr/>
        </p:nvSpPr>
        <p:spPr>
          <a:xfrm>
            <a:off x="516100" y="1325769"/>
            <a:ext cx="10950970" cy="2282404"/>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1175539" y="1718144"/>
            <a:ext cx="9343390" cy="1497654"/>
          </a:xfrm>
          <a:prstGeom prst="rect">
            <a:avLst/>
          </a:prstGeom>
          <a:noFill/>
        </p:spPr>
        <p:txBody>
          <a:bodyPr wrap="square" rtlCol="0">
            <a:spAutoFit/>
          </a:bodyPr>
          <a:lstStyle/>
          <a:p>
            <a:pPr algn="l">
              <a:lnSpc>
                <a:spcPct val="13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rPr>
              <a:t>虚拟机池作为虚拟机的缓存池，缓存的虚拟机持有向区块链平台发送压力的客户端，根据压测的脚本，构造对应的交易向对应的区块链平台输出压力。（如果需要向不同的区块链平台发送压力，则需要实现向对应区块链平台发送压力的客户端，目前支持flato、hyperchain、fabric、</a:t>
            </a:r>
            <a:r>
              <a:rPr lang="en-US" altLang="zh-CN" dirty="0" err="1">
                <a:solidFill>
                  <a:schemeClr val="tx2">
                    <a:lumMod val="75000"/>
                  </a:schemeClr>
                </a:solidFill>
                <a:latin typeface="Microsoft YaHei" panose="020B0503020204020204" pitchFamily="34" charset="-122"/>
                <a:ea typeface="Microsoft YaHei" panose="020B0503020204020204" pitchFamily="34" charset="-122"/>
              </a:rPr>
              <a:t>ethererum</a:t>
            </a:r>
            <a:r>
              <a:rPr lang="zh-CN" altLang="en-US" dirty="0">
                <a:solidFill>
                  <a:schemeClr val="tx2">
                    <a:lumMod val="75000"/>
                  </a:schemeClr>
                </a:solidFill>
                <a:latin typeface="Microsoft YaHei" panose="020B0503020204020204" pitchFamily="34" charset="-122"/>
                <a:ea typeface="Microsoft YaHei" panose="020B0503020204020204" pitchFamily="34" charset="-122"/>
              </a:rPr>
              <a:t>）</a:t>
            </a:r>
            <a:endParaRPr lang="zh-CN" altLang="en-US"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1"/>
          <a:stretch>
            <a:fillRect/>
          </a:stretch>
        </p:blipFill>
        <p:spPr>
          <a:xfrm>
            <a:off x="794865" y="3871801"/>
            <a:ext cx="9449435" cy="1397000"/>
          </a:xfrm>
          <a:prstGeom prst="rect">
            <a:avLst/>
          </a:prstGeom>
        </p:spPr>
      </p:pic>
      <p:sp>
        <p:nvSpPr>
          <p:cNvPr id="7" name="文本框 6"/>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虚拟机层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「基本结构」</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格 2"/>
          <p:cNvGraphicFramePr/>
          <p:nvPr>
            <p:custDataLst>
              <p:tags r:id="rId1"/>
            </p:custDataLst>
          </p:nvPr>
        </p:nvGraphicFramePr>
        <p:xfrm>
          <a:off x="908660" y="1344922"/>
          <a:ext cx="10374680" cy="4649492"/>
        </p:xfrm>
        <a:graphic>
          <a:graphicData uri="http://schemas.openxmlformats.org/drawingml/2006/table">
            <a:tbl>
              <a:tblPr firstRow="1" bandRow="1">
                <a:tableStyleId>{5C22544A-7EE6-4342-B048-85BDC9FD1C3A}</a:tableStyleId>
              </a:tblPr>
              <a:tblGrid>
                <a:gridCol w="1653865"/>
                <a:gridCol w="8720815"/>
              </a:tblGrid>
              <a:tr h="332005">
                <a:tc>
                  <a:txBody>
                    <a:bodyPr/>
                    <a:lstStyle/>
                    <a:p>
                      <a:pPr>
                        <a:buNone/>
                      </a:pPr>
                      <a:r>
                        <a:rPr lang="zh-CN" altLang="en-US" sz="1400" dirty="0">
                          <a:latin typeface="Microsoft YaHei" panose="020B0503020204020204" pitchFamily="34" charset="-122"/>
                          <a:ea typeface="Microsoft YaHei" panose="020B0503020204020204" pitchFamily="34" charset="-122"/>
                        </a:rPr>
                        <a:t>钩子函数</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buNone/>
                      </a:pPr>
                      <a:endParaRPr lang="zh-CN" altLang="en-US" sz="1400" dirty="0">
                        <a:latin typeface="Microsoft YaHei" panose="020B0503020204020204" pitchFamily="34" charset="-122"/>
                        <a:ea typeface="Microsoft YaHei" panose="020B0503020204020204" pitchFamily="34" charset="-122"/>
                      </a:endParaRPr>
                    </a:p>
                  </a:txBody>
                  <a:tcPr/>
                </a:tc>
              </a:tr>
              <a:tr h="368243">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BeforeDeploy</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在部署合约前执行，只在master上执行一次，用于完成部署合约前的准备工作；</a:t>
                      </a:r>
                      <a:endParaRPr kumimoji="1" lang="zh-CN" altLang="en-US" sz="1400" dirty="0">
                        <a:latin typeface="Microsoft YaHei" panose="020B0503020204020204" pitchFamily="34" charset="-122"/>
                        <a:ea typeface="Microsoft YaHei" panose="020B0503020204020204" pitchFamily="34" charset="-122"/>
                        <a:sym typeface="+mn-ea"/>
                      </a:endParaRPr>
                    </a:p>
                  </a:txBody>
                  <a:tcPr/>
                </a:tc>
              </a:tr>
              <a:tr h="304338">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DeployContract</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用于部署合约，属于对内的钩子函数，即代码内部实现；</a:t>
                      </a:r>
                      <a:endParaRPr kumimoji="1" lang="zh-CN" altLang="en-US" sz="1400" dirty="0">
                        <a:latin typeface="Microsoft YaHei" panose="020B0503020204020204" pitchFamily="34" charset="-122"/>
                        <a:ea typeface="Microsoft YaHei" panose="020B0503020204020204" pitchFamily="34" charset="-122"/>
                      </a:endParaRPr>
                    </a:p>
                  </a:txBody>
                  <a:tcPr/>
                </a:tc>
              </a:tr>
              <a:tr h="525674">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BeforeGet</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在合约部署完成之后、生成压力机输出压力时的上下文之前执行，只在master上执行一次，可用于合约初始化等；</a:t>
                      </a:r>
                      <a:endParaRPr kumimoji="1" lang="zh-CN" altLang="en-US" sz="1400" dirty="0">
                        <a:latin typeface="Microsoft YaHei" panose="020B0503020204020204" pitchFamily="34" charset="-122"/>
                        <a:ea typeface="Microsoft YaHei" panose="020B0503020204020204" pitchFamily="34" charset="-122"/>
                      </a:endParaRPr>
                    </a:p>
                  </a:txBody>
                  <a:tcPr/>
                </a:tc>
              </a:tr>
              <a:tr h="525674">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GetContext</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在合约部署完成之后、生成压力机输出压力时的上下文之前执行，只在master上执行一次，可用于合约初始化等；</a:t>
                      </a:r>
                      <a:endParaRPr kumimoji="1" lang="zh-CN" altLang="en-US" sz="1400" dirty="0">
                        <a:latin typeface="Microsoft YaHei" panose="020B0503020204020204" pitchFamily="34" charset="-122"/>
                        <a:ea typeface="Microsoft YaHei" panose="020B0503020204020204" pitchFamily="34" charset="-122"/>
                        <a:sym typeface="+mn-ea"/>
                      </a:endParaRPr>
                    </a:p>
                  </a:txBody>
                  <a:tcPr/>
                </a:tc>
              </a:tr>
              <a:tr h="525674">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BeforeSet</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在生成上下文之后、设置压力机上下文之前执行，每个worker上的每个VM都会执行一次；</a:t>
                      </a:r>
                      <a:endParaRPr kumimoji="1" lang="zh-CN" altLang="en-US" sz="1400" dirty="0">
                        <a:latin typeface="Microsoft YaHei" panose="020B0503020204020204" pitchFamily="34" charset="-122"/>
                        <a:ea typeface="Microsoft YaHei" panose="020B0503020204020204" pitchFamily="34" charset="-122"/>
                        <a:sym typeface="+mn-ea"/>
                      </a:endParaRPr>
                    </a:p>
                    <a:p>
                      <a:pPr algn="l">
                        <a:buNone/>
                      </a:pPr>
                      <a:endParaRPr kumimoji="1" lang="zh-CN" altLang="en-US" sz="1400" dirty="0">
                        <a:latin typeface="Microsoft YaHei" panose="020B0503020204020204" pitchFamily="34" charset="-122"/>
                        <a:ea typeface="Microsoft YaHei" panose="020B0503020204020204" pitchFamily="34" charset="-122"/>
                      </a:endParaRPr>
                    </a:p>
                  </a:txBody>
                  <a:tcPr/>
                </a:tc>
              </a:tr>
              <a:tr h="525145">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SetContext</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用于设置压力机输出压力时的上下文，属于对内的钩子函数；</a:t>
                      </a:r>
                      <a:endParaRPr kumimoji="1" lang="zh-CN" altLang="en-US" sz="1400" dirty="0">
                        <a:latin typeface="Microsoft YaHei" panose="020B0503020204020204" pitchFamily="34" charset="-122"/>
                        <a:ea typeface="Microsoft YaHei" panose="020B0503020204020204" pitchFamily="34" charset="-122"/>
                        <a:sym typeface="+mn-ea"/>
                      </a:endParaRPr>
                    </a:p>
                    <a:p>
                      <a:pPr algn="l">
                        <a:buNone/>
                      </a:pPr>
                      <a:endParaRPr kumimoji="1" lang="zh-CN" altLang="en-US" sz="1400" dirty="0">
                        <a:latin typeface="Microsoft YaHei" panose="020B0503020204020204" pitchFamily="34" charset="-122"/>
                        <a:ea typeface="Microsoft YaHei" panose="020B0503020204020204" pitchFamily="34" charset="-122"/>
                      </a:endParaRPr>
                    </a:p>
                  </a:txBody>
                  <a:tcPr/>
                </a:tc>
              </a:tr>
              <a:tr h="304338">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Run</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lgn="l">
                        <a:buNone/>
                      </a:pPr>
                      <a:r>
                        <a:rPr kumimoji="1" lang="zh-CN" altLang="en-US" sz="1400" dirty="0">
                          <a:latin typeface="Microsoft YaHei" panose="020B0503020204020204" pitchFamily="34" charset="-122"/>
                          <a:ea typeface="Microsoft YaHei" panose="020B0503020204020204" pitchFamily="34" charset="-122"/>
                          <a:sym typeface="+mn-ea"/>
                        </a:rPr>
                        <a:t>用于输出压力，输出了多少总压力，就会执行多少次；</a:t>
                      </a:r>
                      <a:endParaRPr kumimoji="1" lang="zh-CN" altLang="en-US" sz="1400" dirty="0">
                        <a:latin typeface="Microsoft YaHei" panose="020B0503020204020204" pitchFamily="34" charset="-122"/>
                        <a:ea typeface="Microsoft YaHei" panose="020B0503020204020204" pitchFamily="34" charset="-122"/>
                      </a:endParaRPr>
                    </a:p>
                  </a:txBody>
                  <a:tcPr/>
                </a:tc>
              </a:tr>
              <a:tr h="466074">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Statistics</a:t>
                      </a:r>
                      <a:endParaRPr kumimoji="1" lang="zh-CN" altLang="en-US" sz="1400" dirty="0">
                        <a:latin typeface="Microsoft YaHei" panose="020B0503020204020204" pitchFamily="34" charset="-122"/>
                        <a:ea typeface="Microsoft YaHei" panose="020B0503020204020204" pitchFamily="34" charset="-122"/>
                      </a:endParaRPr>
                    </a:p>
                  </a:txBody>
                  <a:tcPr/>
                </a:tc>
                <a:tc>
                  <a:txBody>
                    <a:bodyPr/>
                    <a:lstStyle/>
                    <a:p>
                      <a:pPr>
                        <a:buNone/>
                      </a:pPr>
                      <a:r>
                        <a:rPr kumimoji="1" lang="zh-CN" altLang="en-US" sz="1400" dirty="0">
                          <a:latin typeface="Microsoft YaHei" panose="020B0503020204020204" pitchFamily="34" charset="-122"/>
                          <a:ea typeface="Microsoft YaHei" panose="020B0503020204020204" pitchFamily="34" charset="-122"/>
                          <a:sym typeface="+mn-ea"/>
                        </a:rPr>
                        <a:t>用于统计压力输出情况，属于对内的钩子函数。</a:t>
                      </a:r>
                      <a:endParaRPr kumimoji="1" lang="zh-CN" altLang="en-US" sz="1400" dirty="0">
                        <a:latin typeface="Microsoft YaHei" panose="020B0503020204020204" pitchFamily="34" charset="-122"/>
                        <a:ea typeface="Microsoft YaHei" panose="020B0503020204020204" pitchFamily="34" charset="-122"/>
                      </a:endParaRPr>
                    </a:p>
                  </a:txBody>
                  <a:tcPr/>
                </a:tc>
              </a:tr>
            </a:tbl>
          </a:graphicData>
        </a:graphic>
      </p:graphicFrame>
      <p:sp>
        <p:nvSpPr>
          <p:cNvPr id="4" name="文本框 3"/>
          <p:cNvSpPr txBox="1"/>
          <p:nvPr/>
        </p:nvSpPr>
        <p:spPr>
          <a:xfrm>
            <a:off x="908022" y="902114"/>
            <a:ext cx="5034915" cy="368300"/>
          </a:xfrm>
          <a:prstGeom prst="rect">
            <a:avLst/>
          </a:prstGeom>
          <a:noFill/>
        </p:spPr>
        <p:txBody>
          <a:bodyPr wrap="square" rtlCol="0">
            <a:spAutoFit/>
          </a:bodyPr>
          <a:lstStyle/>
          <a:p>
            <a:pPr algn="l"/>
            <a:r>
              <a:rPr lang="zh-CN" altLang="en-US" b="1" dirty="0">
                <a:solidFill>
                  <a:schemeClr val="tx2">
                    <a:lumMod val="75000"/>
                  </a:schemeClr>
                </a:solidFill>
                <a:latin typeface="Microsoft YaHei" panose="020B0503020204020204" pitchFamily="34" charset="-122"/>
                <a:ea typeface="Microsoft YaHei" panose="020B0503020204020204" pitchFamily="34" charset="-122"/>
              </a:rPr>
              <a:t>测试引擎中提供了许多钩子函数以供使用。</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虚拟机层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「钩子函数」</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4945" y="2301798"/>
            <a:ext cx="1047894" cy="829945"/>
          </a:xfrm>
          <a:prstGeom prst="rect">
            <a:avLst/>
          </a:prstGeom>
          <a:noFill/>
        </p:spPr>
        <p:txBody>
          <a:bodyPr wrap="square" rtlCol="0">
            <a:spAutoFit/>
          </a:bodyPr>
          <a:lstStyle/>
          <a:p>
            <a:r>
              <a:rPr kumimoji="1" lang="en-US" altLang="zh-CN" sz="4800" b="1" dirty="0">
                <a:solidFill>
                  <a:schemeClr val="accent1">
                    <a:alpha val="70000"/>
                  </a:schemeClr>
                </a:solidFill>
                <a:latin typeface="Microsoft YaHei" panose="020B0503020204020204" pitchFamily="34" charset="-122"/>
                <a:ea typeface="Microsoft YaHei" panose="020B0503020204020204" pitchFamily="34" charset="-122"/>
              </a:rPr>
              <a:t>01</a:t>
            </a:r>
            <a:endParaRPr kumimoji="1" lang="zh-CN" altLang="en-US" sz="4800" b="1" dirty="0">
              <a:solidFill>
                <a:schemeClr val="accent1">
                  <a:alpha val="7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7361456" y="3044279"/>
            <a:ext cx="4207152" cy="768350"/>
          </a:xfrm>
          <a:prstGeom prst="rect">
            <a:avLst/>
          </a:prstGeom>
          <a:noFill/>
        </p:spPr>
        <p:txBody>
          <a:bodyPr wrap="square" rtlCol="0">
            <a:spAutoFit/>
          </a:bodyPr>
          <a:lstStyle/>
          <a:p>
            <a:r>
              <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rPr>
              <a:t>背景</a:t>
            </a:r>
            <a:endPar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矩形 58"/>
          <p:cNvSpPr/>
          <p:nvPr/>
        </p:nvSpPr>
        <p:spPr>
          <a:xfrm>
            <a:off x="9198568" y="1581615"/>
            <a:ext cx="2249629" cy="251206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1" name="文本框 30"/>
          <p:cNvSpPr txBox="1"/>
          <p:nvPr/>
        </p:nvSpPr>
        <p:spPr>
          <a:xfrm>
            <a:off x="2862538" y="2958294"/>
            <a:ext cx="1012825" cy="368300"/>
          </a:xfrm>
          <a:prstGeom prst="rect">
            <a:avLst/>
          </a:prstGeom>
          <a:noFill/>
        </p:spPr>
        <p:txBody>
          <a:bodyPr wrap="square" rtlCol="0">
            <a:spAutoFit/>
          </a:bodyPr>
          <a:lstStyle/>
          <a:p>
            <a:r>
              <a:rPr lang="en-US" altLang="zh-CN" b="1" dirty="0">
                <a:solidFill>
                  <a:schemeClr val="tx2">
                    <a:lumMod val="75000"/>
                  </a:schemeClr>
                </a:solidFill>
                <a:latin typeface="Microsoft YaHei" panose="020B0503020204020204" pitchFamily="34" charset="-122"/>
                <a:ea typeface="Microsoft YaHei" panose="020B0503020204020204" pitchFamily="34" charset="-122"/>
              </a:rPr>
              <a:t>go</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插件</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32" name="图片 31" descr="插件"/>
          <p:cNvPicPr>
            <a:picLocks noChangeAspect="1"/>
          </p:cNvPicPr>
          <p:nvPr/>
        </p:nvPicPr>
        <p:blipFill>
          <a:blip r:embed="rId1">
            <a:duotone>
              <a:schemeClr val="accent1">
                <a:shade val="45000"/>
                <a:satMod val="135000"/>
              </a:schemeClr>
              <a:prstClr val="white"/>
            </a:duotone>
          </a:blip>
          <a:stretch>
            <a:fillRect/>
          </a:stretch>
        </p:blipFill>
        <p:spPr>
          <a:xfrm>
            <a:off x="3077168" y="2222964"/>
            <a:ext cx="575945" cy="574040"/>
          </a:xfrm>
          <a:prstGeom prst="rect">
            <a:avLst/>
          </a:prstGeom>
        </p:spPr>
      </p:pic>
      <p:sp>
        <p:nvSpPr>
          <p:cNvPr id="33" name="矩形 32"/>
          <p:cNvSpPr/>
          <p:nvPr/>
        </p:nvSpPr>
        <p:spPr>
          <a:xfrm>
            <a:off x="2731092" y="1499699"/>
            <a:ext cx="1247776" cy="2686685"/>
          </a:xfrm>
          <a:prstGeom prst="rect">
            <a:avLst/>
          </a:prstGeom>
          <a:noFill/>
          <a:ln w="190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4" name="矩形 33"/>
          <p:cNvSpPr/>
          <p:nvPr/>
        </p:nvSpPr>
        <p:spPr>
          <a:xfrm>
            <a:off x="4586562" y="1499699"/>
            <a:ext cx="6929756" cy="2686685"/>
          </a:xfrm>
          <a:prstGeom prst="rect">
            <a:avLst/>
          </a:prstGeom>
          <a:noFill/>
          <a:ln w="222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35" name="直接箭头连接符 18"/>
          <p:cNvCxnSpPr/>
          <p:nvPr/>
        </p:nvCxnSpPr>
        <p:spPr>
          <a:xfrm>
            <a:off x="4133173" y="2476964"/>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19"/>
          <p:cNvCxnSpPr/>
          <p:nvPr/>
        </p:nvCxnSpPr>
        <p:spPr>
          <a:xfrm flipH="1" flipV="1">
            <a:off x="4119838" y="3124029"/>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1"/>
          <p:cNvCxnSpPr/>
          <p:nvPr/>
        </p:nvCxnSpPr>
        <p:spPr>
          <a:xfrm>
            <a:off x="6030553" y="2481409"/>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2"/>
          <p:cNvCxnSpPr/>
          <p:nvPr/>
        </p:nvCxnSpPr>
        <p:spPr>
          <a:xfrm flipH="1" flipV="1">
            <a:off x="6017218" y="3128474"/>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9" name="图片 38" descr="客户端"/>
          <p:cNvPicPr>
            <a:picLocks noChangeAspect="1"/>
          </p:cNvPicPr>
          <p:nvPr/>
        </p:nvPicPr>
        <p:blipFill>
          <a:blip r:embed="rId2">
            <a:duotone>
              <a:schemeClr val="accent1">
                <a:shade val="45000"/>
                <a:satMod val="135000"/>
              </a:schemeClr>
              <a:prstClr val="white"/>
            </a:duotone>
          </a:blip>
          <a:stretch>
            <a:fillRect/>
          </a:stretch>
        </p:blipFill>
        <p:spPr>
          <a:xfrm>
            <a:off x="4676099" y="1815611"/>
            <a:ext cx="1283335" cy="1283335"/>
          </a:xfrm>
          <a:prstGeom prst="rect">
            <a:avLst/>
          </a:prstGeom>
        </p:spPr>
      </p:pic>
      <p:sp>
        <p:nvSpPr>
          <p:cNvPr id="40" name="文本框 39"/>
          <p:cNvSpPr txBox="1"/>
          <p:nvPr/>
        </p:nvSpPr>
        <p:spPr>
          <a:xfrm>
            <a:off x="4865329" y="2883046"/>
            <a:ext cx="904875" cy="645160"/>
          </a:xfrm>
          <a:prstGeom prst="rect">
            <a:avLst/>
          </a:prstGeom>
          <a:noFill/>
        </p:spPr>
        <p:txBody>
          <a:bodyPr wrap="square" rtlCol="0">
            <a:spAutoFit/>
          </a:bodyPr>
          <a:lstStyle/>
          <a:p>
            <a:r>
              <a:rPr lang="zh-CN" altLang="en-US" b="1">
                <a:solidFill>
                  <a:schemeClr val="tx2">
                    <a:lumMod val="75000"/>
                  </a:schemeClr>
                </a:solidFill>
                <a:latin typeface="Microsoft YaHei" panose="020B0503020204020204" pitchFamily="34" charset="-122"/>
                <a:ea typeface="Microsoft YaHei" panose="020B0503020204020204" pitchFamily="34" charset="-122"/>
              </a:rPr>
              <a:t>区块链</a:t>
            </a:r>
            <a:endParaRPr lang="zh-CN" altLang="en-US" b="1">
              <a:solidFill>
                <a:schemeClr val="tx2">
                  <a:lumMod val="75000"/>
                </a:schemeClr>
              </a:solidFill>
              <a:latin typeface="Microsoft YaHei" panose="020B0503020204020204" pitchFamily="34" charset="-122"/>
              <a:ea typeface="Microsoft YaHei" panose="020B0503020204020204" pitchFamily="34" charset="-122"/>
            </a:endParaRPr>
          </a:p>
          <a:p>
            <a:r>
              <a:rPr lang="zh-CN" altLang="en-US" b="1">
                <a:solidFill>
                  <a:schemeClr val="tx2">
                    <a:lumMod val="75000"/>
                  </a:schemeClr>
                </a:solidFill>
                <a:latin typeface="Microsoft YaHei" panose="020B0503020204020204" pitchFamily="34" charset="-122"/>
                <a:ea typeface="Microsoft YaHei" panose="020B0503020204020204" pitchFamily="34" charset="-122"/>
              </a:rPr>
              <a:t>客户端</a:t>
            </a:r>
            <a:endParaRPr lang="zh-CN" altLang="en-US" b="1">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41" name="图片 40"/>
          <p:cNvPicPr>
            <a:picLocks noChangeAspect="1"/>
          </p:cNvPicPr>
          <p:nvPr/>
        </p:nvPicPr>
        <p:blipFill>
          <a:blip r:embed="rId3"/>
          <a:stretch>
            <a:fillRect/>
          </a:stretch>
        </p:blipFill>
        <p:spPr>
          <a:xfrm>
            <a:off x="9343667" y="3263094"/>
            <a:ext cx="2077085" cy="923290"/>
          </a:xfrm>
          <a:prstGeom prst="rect">
            <a:avLst/>
          </a:prstGeom>
        </p:spPr>
      </p:pic>
      <p:pic>
        <p:nvPicPr>
          <p:cNvPr id="42" name="图片 41"/>
          <p:cNvPicPr>
            <a:picLocks noChangeAspect="1"/>
          </p:cNvPicPr>
          <p:nvPr/>
        </p:nvPicPr>
        <p:blipFill>
          <a:blip r:embed="rId4"/>
          <a:stretch>
            <a:fillRect/>
          </a:stretch>
        </p:blipFill>
        <p:spPr>
          <a:xfrm>
            <a:off x="9395504" y="2549571"/>
            <a:ext cx="1905000" cy="533400"/>
          </a:xfrm>
          <a:prstGeom prst="rect">
            <a:avLst/>
          </a:prstGeom>
        </p:spPr>
      </p:pic>
      <p:pic>
        <p:nvPicPr>
          <p:cNvPr id="43" name="图片 42" descr="区块链"/>
          <p:cNvPicPr>
            <a:picLocks noChangeAspect="1"/>
          </p:cNvPicPr>
          <p:nvPr/>
        </p:nvPicPr>
        <p:blipFill>
          <a:blip r:embed="rId5">
            <a:duotone>
              <a:schemeClr val="accent1">
                <a:shade val="45000"/>
                <a:satMod val="135000"/>
              </a:schemeClr>
              <a:prstClr val="white"/>
            </a:duotone>
          </a:blip>
          <a:stretch>
            <a:fillRect/>
          </a:stretch>
        </p:blipFill>
        <p:spPr>
          <a:xfrm>
            <a:off x="9235923" y="1543514"/>
            <a:ext cx="739140" cy="739140"/>
          </a:xfrm>
          <a:prstGeom prst="rect">
            <a:avLst/>
          </a:prstGeom>
        </p:spPr>
      </p:pic>
      <p:sp>
        <p:nvSpPr>
          <p:cNvPr id="44" name="文本框 43"/>
          <p:cNvSpPr txBox="1"/>
          <p:nvPr/>
        </p:nvSpPr>
        <p:spPr>
          <a:xfrm>
            <a:off x="9688153" y="1738459"/>
            <a:ext cx="1905000" cy="369332"/>
          </a:xfrm>
          <a:prstGeom prst="rect">
            <a:avLst/>
          </a:prstGeom>
          <a:noFill/>
        </p:spPr>
        <p:txBody>
          <a:bodyPr wrap="square" rtlCol="0">
            <a:spAutoFit/>
          </a:bodyPr>
          <a:lstStyle/>
          <a:p>
            <a:pPr algn="ctr"/>
            <a:r>
              <a:rPr lang="zh-CN" altLang="en-US" dirty="0">
                <a:solidFill>
                  <a:srgbClr val="193374"/>
                </a:solidFill>
                <a:latin typeface="Microsoft YaHei" panose="020B0503020204020204" pitchFamily="34" charset="-122"/>
                <a:ea typeface="Microsoft YaHei" panose="020B0503020204020204" pitchFamily="34" charset="-122"/>
              </a:rPr>
              <a:t>区块链平台</a:t>
            </a:r>
            <a:endParaRPr lang="zh-CN" altLang="en-US" dirty="0">
              <a:solidFill>
                <a:srgbClr val="193374"/>
              </a:solidFill>
              <a:latin typeface="Microsoft YaHei" panose="020B0503020204020204" pitchFamily="34" charset="-122"/>
              <a:ea typeface="Microsoft YaHei" panose="020B0503020204020204" pitchFamily="34" charset="-122"/>
            </a:endParaRPr>
          </a:p>
        </p:txBody>
      </p:sp>
      <p:pic>
        <p:nvPicPr>
          <p:cNvPr id="45" name="图片 44" descr="kit"/>
          <p:cNvPicPr>
            <a:picLocks noChangeAspect="1"/>
          </p:cNvPicPr>
          <p:nvPr/>
        </p:nvPicPr>
        <p:blipFill>
          <a:blip r:embed="rId6">
            <a:duotone>
              <a:schemeClr val="accent1">
                <a:shade val="45000"/>
                <a:satMod val="135000"/>
              </a:schemeClr>
              <a:prstClr val="white"/>
            </a:duotone>
          </a:blip>
          <a:stretch>
            <a:fillRect/>
          </a:stretch>
        </p:blipFill>
        <p:spPr>
          <a:xfrm>
            <a:off x="6687778" y="1643209"/>
            <a:ext cx="548640" cy="539750"/>
          </a:xfrm>
          <a:prstGeom prst="rect">
            <a:avLst/>
          </a:prstGeom>
        </p:spPr>
      </p:pic>
      <p:pic>
        <p:nvPicPr>
          <p:cNvPr id="46" name="图片 45" descr="kit"/>
          <p:cNvPicPr>
            <a:picLocks noChangeAspect="1"/>
          </p:cNvPicPr>
          <p:nvPr/>
        </p:nvPicPr>
        <p:blipFill>
          <a:blip r:embed="rId6">
            <a:duotone>
              <a:schemeClr val="accent1">
                <a:shade val="45000"/>
                <a:satMod val="135000"/>
              </a:schemeClr>
              <a:prstClr val="white"/>
            </a:duotone>
          </a:blip>
          <a:stretch>
            <a:fillRect/>
          </a:stretch>
        </p:blipFill>
        <p:spPr>
          <a:xfrm>
            <a:off x="6687778" y="2543004"/>
            <a:ext cx="548640" cy="539750"/>
          </a:xfrm>
          <a:prstGeom prst="rect">
            <a:avLst/>
          </a:prstGeom>
        </p:spPr>
      </p:pic>
      <p:pic>
        <p:nvPicPr>
          <p:cNvPr id="47" name="图片 46" descr="kit"/>
          <p:cNvPicPr>
            <a:picLocks noChangeAspect="1"/>
          </p:cNvPicPr>
          <p:nvPr/>
        </p:nvPicPr>
        <p:blipFill>
          <a:blip r:embed="rId6">
            <a:duotone>
              <a:schemeClr val="accent1">
                <a:shade val="45000"/>
                <a:satMod val="135000"/>
              </a:schemeClr>
              <a:prstClr val="white"/>
            </a:duotone>
          </a:blip>
          <a:stretch>
            <a:fillRect/>
          </a:stretch>
        </p:blipFill>
        <p:spPr>
          <a:xfrm>
            <a:off x="6687778" y="3455499"/>
            <a:ext cx="548640" cy="539750"/>
          </a:xfrm>
          <a:prstGeom prst="rect">
            <a:avLst/>
          </a:prstGeom>
        </p:spPr>
      </p:pic>
      <p:sp>
        <p:nvSpPr>
          <p:cNvPr id="48" name="文本框 47"/>
          <p:cNvSpPr txBox="1"/>
          <p:nvPr/>
        </p:nvSpPr>
        <p:spPr>
          <a:xfrm>
            <a:off x="7512008" y="1598124"/>
            <a:ext cx="904875" cy="584775"/>
          </a:xfrm>
          <a:prstGeom prst="rect">
            <a:avLst/>
          </a:prstGeom>
          <a:noFill/>
        </p:spPr>
        <p:txBody>
          <a:bodyPr wrap="square" rtlCol="0">
            <a:spAutoFit/>
          </a:bodyPr>
          <a:lstStyle/>
          <a:p>
            <a:pPr algn="ctr"/>
            <a:r>
              <a:rPr lang="zh-CN" altLang="en-US" sz="1600" b="1" dirty="0">
                <a:solidFill>
                  <a:schemeClr val="accent1"/>
                </a:solidFill>
                <a:latin typeface="Microsoft YaHei" panose="020B0503020204020204" pitchFamily="34" charset="-122"/>
                <a:ea typeface="Microsoft YaHei" panose="020B0503020204020204" pitchFamily="34" charset="-122"/>
              </a:rPr>
              <a:t>区块链</a:t>
            </a:r>
            <a:endParaRPr lang="en-US" altLang="zh-CN" sz="1600" b="1" dirty="0">
              <a:solidFill>
                <a:schemeClr val="accent1"/>
              </a:solidFill>
              <a:latin typeface="Microsoft YaHei" panose="020B0503020204020204" pitchFamily="34" charset="-122"/>
              <a:ea typeface="Microsoft YaHei" panose="020B0503020204020204" pitchFamily="34" charset="-122"/>
            </a:endParaRPr>
          </a:p>
          <a:p>
            <a:pPr algn="ctr"/>
            <a:r>
              <a:rPr lang="en-US" altLang="zh-CN" sz="1600" b="1" dirty="0">
                <a:solidFill>
                  <a:schemeClr val="accent1"/>
                </a:solidFill>
                <a:latin typeface="Microsoft YaHei" panose="020B0503020204020204" pitchFamily="34" charset="-122"/>
                <a:ea typeface="Microsoft YaHei" panose="020B0503020204020204" pitchFamily="34" charset="-122"/>
              </a:rPr>
              <a:t>SDK</a:t>
            </a:r>
            <a:endParaRPr lang="en-US" altLang="zh-CN" sz="1600" b="1" dirty="0">
              <a:solidFill>
                <a:schemeClr val="accent1"/>
              </a:solidFill>
              <a:latin typeface="Microsoft YaHei" panose="020B0503020204020204" pitchFamily="34" charset="-122"/>
              <a:ea typeface="Microsoft YaHei" panose="020B0503020204020204" pitchFamily="34" charset="-122"/>
            </a:endParaRPr>
          </a:p>
        </p:txBody>
      </p:sp>
      <p:sp>
        <p:nvSpPr>
          <p:cNvPr id="49" name="文本框 48"/>
          <p:cNvSpPr txBox="1"/>
          <p:nvPr/>
        </p:nvSpPr>
        <p:spPr>
          <a:xfrm>
            <a:off x="7512008" y="2501729"/>
            <a:ext cx="904875" cy="584775"/>
          </a:xfrm>
          <a:prstGeom prst="rect">
            <a:avLst/>
          </a:prstGeom>
          <a:noFill/>
        </p:spPr>
        <p:txBody>
          <a:bodyPr wrap="square" rtlCol="0">
            <a:spAutoFit/>
          </a:bodyPr>
          <a:lstStyle/>
          <a:p>
            <a:pPr algn="ctr"/>
            <a:r>
              <a:rPr lang="en-US" altLang="zh-CN" sz="1600" b="1">
                <a:solidFill>
                  <a:schemeClr val="accent1"/>
                </a:solidFill>
                <a:latin typeface="Microsoft YaHei" panose="020B0503020204020204" pitchFamily="34" charset="-122"/>
                <a:ea typeface="Microsoft YaHei" panose="020B0503020204020204" pitchFamily="34" charset="-122"/>
              </a:rPr>
              <a:t>FabricSDK</a:t>
            </a:r>
            <a:endParaRPr lang="en-US" altLang="zh-CN" sz="1600" b="1">
              <a:solidFill>
                <a:schemeClr val="accent1"/>
              </a:solidFill>
              <a:latin typeface="Microsoft YaHei" panose="020B0503020204020204" pitchFamily="34" charset="-122"/>
              <a:ea typeface="Microsoft YaHei" panose="020B0503020204020204" pitchFamily="34" charset="-122"/>
            </a:endParaRPr>
          </a:p>
        </p:txBody>
      </p:sp>
      <p:sp>
        <p:nvSpPr>
          <p:cNvPr id="50" name="文本框 49"/>
          <p:cNvSpPr txBox="1"/>
          <p:nvPr/>
        </p:nvSpPr>
        <p:spPr>
          <a:xfrm>
            <a:off x="7219908" y="3410414"/>
            <a:ext cx="1489075" cy="584775"/>
          </a:xfrm>
          <a:prstGeom prst="rect">
            <a:avLst/>
          </a:prstGeom>
          <a:noFill/>
        </p:spPr>
        <p:txBody>
          <a:bodyPr wrap="square" rtlCol="0">
            <a:spAutoFit/>
          </a:bodyPr>
          <a:lstStyle/>
          <a:p>
            <a:pPr algn="ctr"/>
            <a:r>
              <a:rPr lang="en-US" altLang="zh-CN" sz="1600" b="1" dirty="0" err="1">
                <a:solidFill>
                  <a:schemeClr val="accent1"/>
                </a:solidFill>
                <a:latin typeface="Microsoft YaHei" panose="020B0503020204020204" pitchFamily="34" charset="-122"/>
                <a:ea typeface="Microsoft YaHei" panose="020B0503020204020204" pitchFamily="34" charset="-122"/>
              </a:rPr>
              <a:t>HyperchainSDK</a:t>
            </a:r>
            <a:endParaRPr lang="en-US" altLang="zh-CN" sz="1600" b="1" dirty="0">
              <a:solidFill>
                <a:schemeClr val="accent1"/>
              </a:solidFill>
              <a:latin typeface="Microsoft YaHei" panose="020B0503020204020204" pitchFamily="34" charset="-122"/>
              <a:ea typeface="Microsoft YaHei" panose="020B0503020204020204" pitchFamily="34" charset="-122"/>
            </a:endParaRPr>
          </a:p>
        </p:txBody>
      </p:sp>
      <p:cxnSp>
        <p:nvCxnSpPr>
          <p:cNvPr id="51" name="直接箭头连接符 48"/>
          <p:cNvCxnSpPr/>
          <p:nvPr/>
        </p:nvCxnSpPr>
        <p:spPr>
          <a:xfrm>
            <a:off x="8780103" y="1777829"/>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49"/>
          <p:cNvCxnSpPr/>
          <p:nvPr/>
        </p:nvCxnSpPr>
        <p:spPr>
          <a:xfrm flipH="1" flipV="1">
            <a:off x="8766768" y="2033734"/>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0"/>
          <p:cNvCxnSpPr/>
          <p:nvPr/>
        </p:nvCxnSpPr>
        <p:spPr>
          <a:xfrm>
            <a:off x="8780738" y="2675719"/>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1"/>
          <p:cNvCxnSpPr/>
          <p:nvPr/>
        </p:nvCxnSpPr>
        <p:spPr>
          <a:xfrm flipH="1" flipV="1">
            <a:off x="8767403" y="2931624"/>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2"/>
          <p:cNvCxnSpPr/>
          <p:nvPr/>
        </p:nvCxnSpPr>
        <p:spPr>
          <a:xfrm>
            <a:off x="8822013" y="3603454"/>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3"/>
          <p:cNvCxnSpPr/>
          <p:nvPr/>
        </p:nvCxnSpPr>
        <p:spPr>
          <a:xfrm flipH="1" flipV="1">
            <a:off x="8808678" y="3859359"/>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62"/>
          <p:cNvCxnSpPr/>
          <p:nvPr/>
        </p:nvCxnSpPr>
        <p:spPr>
          <a:xfrm>
            <a:off x="2304055" y="2499824"/>
            <a:ext cx="299720" cy="4445"/>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63"/>
          <p:cNvCxnSpPr/>
          <p:nvPr/>
        </p:nvCxnSpPr>
        <p:spPr>
          <a:xfrm flipH="1" flipV="1">
            <a:off x="2290720" y="3146889"/>
            <a:ext cx="313055" cy="127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269358" y="5370393"/>
            <a:ext cx="5478145" cy="368300"/>
          </a:xfrm>
          <a:prstGeom prst="rect">
            <a:avLst/>
          </a:prstGeom>
          <a:noFill/>
        </p:spPr>
        <p:txBody>
          <a:bodyPr wrap="square" rtlCol="0">
            <a:spAutoFit/>
          </a:bodyPr>
          <a:lstStyle/>
          <a:p>
            <a:r>
              <a:rPr lang="zh-CN" altLang="en-US" b="1" dirty="0">
                <a:solidFill>
                  <a:schemeClr val="accent1"/>
                </a:solidFill>
                <a:latin typeface="Microsoft YaHei" panose="020B0503020204020204" pitchFamily="34" charset="-122"/>
                <a:ea typeface="Microsoft YaHei" panose="020B0503020204020204" pitchFamily="34" charset="-122"/>
              </a:rPr>
              <a:t>那么，我们需要实现哪些接口呢？</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7"/>
          <a:stretch>
            <a:fillRect/>
          </a:stretch>
        </p:blipFill>
        <p:spPr>
          <a:xfrm>
            <a:off x="7219908" y="4993469"/>
            <a:ext cx="1158772" cy="962781"/>
          </a:xfrm>
          <a:prstGeom prst="rect">
            <a:avLst/>
          </a:prstGeom>
        </p:spPr>
      </p:pic>
      <p:sp>
        <p:nvSpPr>
          <p:cNvPr id="4" name="文本框 3"/>
          <p:cNvSpPr txBox="1"/>
          <p:nvPr/>
        </p:nvSpPr>
        <p:spPr>
          <a:xfrm>
            <a:off x="1073743" y="3002109"/>
            <a:ext cx="1012825" cy="368300"/>
          </a:xfrm>
          <a:prstGeom prst="rect">
            <a:avLst/>
          </a:prstGeom>
          <a:noFill/>
        </p:spPr>
        <p:txBody>
          <a:bodyPr wrap="square" rtlCol="0">
            <a:spAutoFit/>
          </a:bodyPr>
          <a:lstStyle/>
          <a:p>
            <a:pPr algn="ctr"/>
            <a:r>
              <a:rPr lang="zh-CN" altLang="en-US" b="1" dirty="0">
                <a:solidFill>
                  <a:schemeClr val="tx2">
                    <a:lumMod val="75000"/>
                  </a:schemeClr>
                </a:solidFill>
                <a:latin typeface="Microsoft YaHei" panose="020B0503020204020204" pitchFamily="34" charset="-122"/>
                <a:ea typeface="Microsoft YaHei" panose="020B0503020204020204" pitchFamily="34" charset="-122"/>
              </a:rPr>
              <a:t>虚拟机</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6" name="矩形 5"/>
          <p:cNvSpPr/>
          <p:nvPr/>
        </p:nvSpPr>
        <p:spPr>
          <a:xfrm>
            <a:off x="930868" y="1543514"/>
            <a:ext cx="1297940" cy="2686685"/>
          </a:xfrm>
          <a:prstGeom prst="rect">
            <a:avLst/>
          </a:prstGeom>
          <a:noFill/>
          <a:ln w="190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pic>
        <p:nvPicPr>
          <p:cNvPr id="17" name="图片 16" descr="沙箱"/>
          <p:cNvPicPr>
            <a:picLocks noChangeAspect="1"/>
          </p:cNvPicPr>
          <p:nvPr/>
        </p:nvPicPr>
        <p:blipFill>
          <a:blip r:embed="rId8">
            <a:duotone>
              <a:schemeClr val="accent1">
                <a:shade val="45000"/>
                <a:satMod val="135000"/>
              </a:schemeClr>
              <a:prstClr val="white"/>
            </a:duotone>
          </a:blip>
          <a:stretch>
            <a:fillRect/>
          </a:stretch>
        </p:blipFill>
        <p:spPr>
          <a:xfrm>
            <a:off x="1260110" y="2250110"/>
            <a:ext cx="622570" cy="622570"/>
          </a:xfrm>
          <a:prstGeom prst="rect">
            <a:avLst/>
          </a:prstGeom>
        </p:spPr>
      </p:pic>
      <p:sp>
        <p:nvSpPr>
          <p:cNvPr id="60" name="文本框 59"/>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虚拟机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「适配器」</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圆角矩形 45"/>
          <p:cNvSpPr/>
          <p:nvPr/>
        </p:nvSpPr>
        <p:spPr>
          <a:xfrm>
            <a:off x="705824" y="1255741"/>
            <a:ext cx="4606482" cy="4671670"/>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0" name="文本框 99"/>
          <p:cNvSpPr txBox="1"/>
          <p:nvPr/>
        </p:nvSpPr>
        <p:spPr>
          <a:xfrm>
            <a:off x="1121187" y="2098420"/>
            <a:ext cx="3713241" cy="2941896"/>
          </a:xfrm>
          <a:prstGeom prst="rect">
            <a:avLst/>
          </a:prstGeom>
          <a:noFill/>
          <a:ln w="9525">
            <a:noFill/>
          </a:ln>
        </p:spPr>
        <p:txBody>
          <a:bodyPr wrap="square">
            <a:spAutoFit/>
          </a:bodyPr>
          <a:lstStyle/>
          <a:p>
            <a:pPr indent="0">
              <a:lnSpc>
                <a:spcPct val="130000"/>
              </a:lnSpc>
            </a:pPr>
            <a:r>
              <a:rPr lang="zh-CN" altLang="en-US" sz="1600" b="0" dirty="0">
                <a:solidFill>
                  <a:schemeClr val="tx2">
                    <a:lumMod val="75000"/>
                  </a:schemeClr>
                </a:solidFill>
                <a:latin typeface="Microsoft YaHei" panose="020B0503020204020204" pitchFamily="34" charset="-122"/>
                <a:ea typeface="Microsoft YaHei" panose="020B0503020204020204" pitchFamily="34" charset="-122"/>
                <a:cs typeface="宋体" charset="0"/>
              </a:rPr>
              <a:t>一般情况下所说的区块链性能指的是</a:t>
            </a:r>
            <a:r>
              <a:rPr lang="zh-CN" altLang="en-US" sz="1600" b="1" dirty="0">
                <a:solidFill>
                  <a:schemeClr val="accent1"/>
                </a:solidFill>
                <a:latin typeface="Microsoft YaHei" panose="020B0503020204020204" pitchFamily="34" charset="-122"/>
                <a:ea typeface="Microsoft YaHei" panose="020B0503020204020204" pitchFamily="34" charset="-122"/>
                <a:cs typeface="宋体" charset="0"/>
              </a:rPr>
              <a:t>交易处理性能</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，区块链集群通常能够处理两种类型的交易，普通</a:t>
            </a:r>
            <a:r>
              <a:rPr lang="zh-CN" altLang="en-US" sz="1600" b="1" dirty="0">
                <a:solidFill>
                  <a:schemeClr val="accent1"/>
                </a:solidFill>
                <a:latin typeface="Microsoft YaHei" panose="020B0503020204020204" pitchFamily="34" charset="-122"/>
                <a:ea typeface="Microsoft YaHei" panose="020B0503020204020204" pitchFamily="34" charset="-122"/>
                <a:cs typeface="宋体" charset="0"/>
              </a:rPr>
              <a:t>转账交易</a:t>
            </a:r>
            <a:r>
              <a:rPr lang="zh-CN" altLang="en-US" sz="1600" b="0" dirty="0">
                <a:latin typeface="Microsoft YaHei" panose="020B0503020204020204" pitchFamily="34" charset="-122"/>
                <a:ea typeface="Microsoft YaHei" panose="020B0503020204020204" pitchFamily="34" charset="-122"/>
                <a:cs typeface="宋体" charset="0"/>
              </a:rPr>
              <a:t>和</a:t>
            </a:r>
            <a:r>
              <a:rPr lang="zh-CN" altLang="en-US" sz="1600" b="1" dirty="0">
                <a:solidFill>
                  <a:schemeClr val="accent1"/>
                </a:solidFill>
                <a:latin typeface="Microsoft YaHei" panose="020B0503020204020204" pitchFamily="34" charset="-122"/>
                <a:ea typeface="Microsoft YaHei" panose="020B0503020204020204" pitchFamily="34" charset="-122"/>
                <a:cs typeface="宋体" charset="0"/>
              </a:rPr>
              <a:t>合约交易</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。为了适配不同的区块链平台，抽象出了区块链客户端。区块链客户端中定义了如何与区块链平台交互的接口，不同的区块链平台只需要基于对应的</a:t>
            </a:r>
            <a:r>
              <a:rPr lang="en-US" altLang="zh-CN" sz="1600" dirty="0" err="1">
                <a:solidFill>
                  <a:schemeClr val="tx2">
                    <a:lumMod val="75000"/>
                  </a:schemeClr>
                </a:solidFill>
                <a:latin typeface="Microsoft YaHei" panose="020B0503020204020204" pitchFamily="34" charset="-122"/>
                <a:ea typeface="Microsoft YaHei" panose="020B0503020204020204" pitchFamily="34" charset="-122"/>
              </a:rPr>
              <a:t>gosdk</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实现对应的区块链客户端接口即可。区块链客户端中定义的接口如下：</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31" name="文本框 30"/>
          <p:cNvSpPr txBox="1"/>
          <p:nvPr/>
        </p:nvSpPr>
        <p:spPr>
          <a:xfrm>
            <a:off x="6401538" y="3280096"/>
            <a:ext cx="1012825" cy="922020"/>
          </a:xfrm>
          <a:prstGeom prst="rect">
            <a:avLst/>
          </a:prstGeom>
          <a:noFill/>
        </p:spPr>
        <p:txBody>
          <a:bodyPr wrap="square" rtlCol="0">
            <a:spAutoFit/>
          </a:bodyPr>
          <a:lstStyle/>
          <a:p>
            <a:pPr algn="ctr"/>
            <a:r>
              <a:rPr lang="zh-CN" altLang="en-US" dirty="0">
                <a:solidFill>
                  <a:schemeClr val="accent1"/>
                </a:solidFill>
                <a:latin typeface="Microsoft YaHei" panose="020B0503020204020204" pitchFamily="34" charset="-122"/>
                <a:ea typeface="Microsoft YaHei" panose="020B0503020204020204" pitchFamily="34" charset="-122"/>
                <a:sym typeface="+mn-ea"/>
              </a:rPr>
              <a:t>区块链</a:t>
            </a:r>
            <a:endParaRPr lang="en-US" altLang="zh-CN" dirty="0">
              <a:solidFill>
                <a:schemeClr val="accent1"/>
              </a:solidFill>
              <a:latin typeface="Microsoft YaHei" panose="020B0503020204020204" pitchFamily="34" charset="-122"/>
              <a:ea typeface="Microsoft YaHei" panose="020B0503020204020204" pitchFamily="34" charset="-122"/>
            </a:endParaRPr>
          </a:p>
          <a:p>
            <a:pPr algn="ctr"/>
            <a:r>
              <a:rPr lang="en-US" altLang="zh-CN" dirty="0">
                <a:solidFill>
                  <a:schemeClr val="accent1"/>
                </a:solidFill>
                <a:latin typeface="Microsoft YaHei" panose="020B0503020204020204" pitchFamily="34" charset="-122"/>
                <a:ea typeface="Microsoft YaHei" panose="020B0503020204020204" pitchFamily="34" charset="-122"/>
                <a:sym typeface="+mn-ea"/>
              </a:rPr>
              <a:t>SDK</a:t>
            </a:r>
            <a:endParaRPr lang="en-US" altLang="zh-CN" dirty="0">
              <a:solidFill>
                <a:schemeClr val="accent1"/>
              </a:solidFill>
              <a:latin typeface="Microsoft YaHei" panose="020B0503020204020204" pitchFamily="34" charset="-122"/>
              <a:ea typeface="Microsoft YaHei" panose="020B0503020204020204" pitchFamily="34" charset="-122"/>
            </a:endParaRPr>
          </a:p>
          <a:p>
            <a:endParaRPr lang="zh-CN" altLang="en-US" dirty="0">
              <a:solidFill>
                <a:schemeClr val="accent1"/>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6212308" y="1306516"/>
            <a:ext cx="1344295" cy="4620895"/>
          </a:xfrm>
          <a:prstGeom prst="rect">
            <a:avLst/>
          </a:prstGeom>
          <a:noFill/>
          <a:ln w="222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cxnSp>
        <p:nvCxnSpPr>
          <p:cNvPr id="35" name="直接箭头连接符 18"/>
          <p:cNvCxnSpPr/>
          <p:nvPr/>
        </p:nvCxnSpPr>
        <p:spPr>
          <a:xfrm flipV="1">
            <a:off x="7698843" y="3772892"/>
            <a:ext cx="727710" cy="17780"/>
          </a:xfrm>
          <a:prstGeom prst="straightConnector1">
            <a:avLst/>
          </a:prstGeom>
          <a:ln w="25400">
            <a:solidFill>
              <a:schemeClr val="accent1">
                <a:lumMod val="60000"/>
                <a:lumOff val="4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 name="图片 2" descr="kit"/>
          <p:cNvPicPr>
            <a:picLocks noChangeAspect="1"/>
          </p:cNvPicPr>
          <p:nvPr/>
        </p:nvPicPr>
        <p:blipFill>
          <a:blip r:embed="rId1">
            <a:duotone>
              <a:schemeClr val="accent1">
                <a:shade val="45000"/>
                <a:satMod val="135000"/>
              </a:schemeClr>
              <a:prstClr val="white"/>
            </a:duotone>
          </a:blip>
          <a:stretch>
            <a:fillRect/>
          </a:stretch>
        </p:blipFill>
        <p:spPr>
          <a:xfrm>
            <a:off x="6610135" y="1975924"/>
            <a:ext cx="548640" cy="539750"/>
          </a:xfrm>
          <a:prstGeom prst="rect">
            <a:avLst/>
          </a:prstGeom>
        </p:spPr>
      </p:pic>
      <p:sp>
        <p:nvSpPr>
          <p:cNvPr id="4" name="文本框 3"/>
          <p:cNvSpPr txBox="1"/>
          <p:nvPr/>
        </p:nvSpPr>
        <p:spPr>
          <a:xfrm>
            <a:off x="8870418" y="2532979"/>
            <a:ext cx="1842135" cy="1384995"/>
          </a:xfrm>
          <a:prstGeom prst="rect">
            <a:avLst/>
          </a:prstGeom>
          <a:noFill/>
        </p:spPr>
        <p:txBody>
          <a:bodyPr wrap="square" rtlCol="0">
            <a:spAutoFit/>
          </a:bodyPr>
          <a:lstStyle/>
          <a:p>
            <a:pPr algn="ctr"/>
            <a:r>
              <a:rPr lang="zh-CN" altLang="en-US" b="1" dirty="0">
                <a:solidFill>
                  <a:schemeClr val="accent1"/>
                </a:solidFill>
                <a:latin typeface="Microsoft YaHei" panose="020B0503020204020204" pitchFamily="34" charset="-122"/>
                <a:ea typeface="Microsoft YaHei" panose="020B0503020204020204" pitchFamily="34" charset="-122"/>
                <a:sym typeface="+mn-ea"/>
              </a:rPr>
              <a:t>合约交易</a:t>
            </a:r>
            <a:endParaRPr lang="en-US" altLang="zh-CN" b="1" dirty="0">
              <a:solidFill>
                <a:schemeClr val="accent1"/>
              </a:solidFill>
              <a:latin typeface="Microsoft YaHei" panose="020B0503020204020204" pitchFamily="34" charset="-122"/>
              <a:ea typeface="Microsoft YaHei" panose="020B0503020204020204" pitchFamily="34" charset="-122"/>
            </a:endParaRPr>
          </a:p>
          <a:p>
            <a:endParaRPr lang="zh-CN" altLang="en-US" dirty="0">
              <a:solidFill>
                <a:schemeClr val="accent1"/>
              </a:solidFill>
              <a:latin typeface="Microsoft YaHei" panose="020B0503020204020204" pitchFamily="34" charset="-122"/>
              <a:ea typeface="Microsoft YaHei" panose="020B0503020204020204" pitchFamily="34" charset="-122"/>
            </a:endParaRPr>
          </a:p>
          <a:p>
            <a:pPr algn="ctr"/>
            <a:r>
              <a:rPr lang="en-US" altLang="zh-CN" sz="1600" dirty="0">
                <a:solidFill>
                  <a:schemeClr val="accent1"/>
                </a:solidFill>
                <a:latin typeface="Microsoft YaHei" panose="020B0503020204020204" pitchFamily="34" charset="-122"/>
                <a:ea typeface="Microsoft YaHei" panose="020B0503020204020204" pitchFamily="34" charset="-122"/>
              </a:rPr>
              <a:t>· </a:t>
            </a:r>
            <a:r>
              <a:rPr lang="zh-CN" altLang="en-US" sz="1600" dirty="0">
                <a:solidFill>
                  <a:schemeClr val="accent1"/>
                </a:solidFill>
                <a:latin typeface="Microsoft YaHei" panose="020B0503020204020204" pitchFamily="34" charset="-122"/>
                <a:ea typeface="Microsoft YaHei" panose="020B0503020204020204" pitchFamily="34" charset="-122"/>
              </a:rPr>
              <a:t>部署合约</a:t>
            </a:r>
            <a:endParaRPr lang="zh-CN" altLang="en-US" sz="1600" dirty="0">
              <a:solidFill>
                <a:schemeClr val="accent1"/>
              </a:solidFill>
              <a:latin typeface="Microsoft YaHei" panose="020B0503020204020204" pitchFamily="34" charset="-122"/>
              <a:ea typeface="Microsoft YaHei" panose="020B0503020204020204" pitchFamily="34" charset="-122"/>
            </a:endParaRPr>
          </a:p>
          <a:p>
            <a:pPr algn="ctr"/>
            <a:r>
              <a:rPr lang="en-US" altLang="zh-CN" sz="1600" dirty="0">
                <a:solidFill>
                  <a:schemeClr val="accent1"/>
                </a:solidFill>
                <a:latin typeface="Microsoft YaHei" panose="020B0503020204020204" pitchFamily="34" charset="-122"/>
                <a:ea typeface="Microsoft YaHei" panose="020B0503020204020204" pitchFamily="34" charset="-122"/>
              </a:rPr>
              <a:t>· </a:t>
            </a:r>
            <a:r>
              <a:rPr lang="zh-CN" altLang="en-US" sz="1600" dirty="0">
                <a:solidFill>
                  <a:schemeClr val="accent1"/>
                </a:solidFill>
                <a:latin typeface="Microsoft YaHei" panose="020B0503020204020204" pitchFamily="34" charset="-122"/>
                <a:ea typeface="Microsoft YaHei" panose="020B0503020204020204" pitchFamily="34" charset="-122"/>
              </a:rPr>
              <a:t>执行合约</a:t>
            </a:r>
            <a:endParaRPr lang="zh-CN" altLang="en-US" sz="1600" dirty="0">
              <a:solidFill>
                <a:schemeClr val="accent1"/>
              </a:solidFill>
              <a:latin typeface="Microsoft YaHei" panose="020B0503020204020204" pitchFamily="34" charset="-122"/>
              <a:ea typeface="Microsoft YaHei" panose="020B0503020204020204" pitchFamily="34" charset="-122"/>
            </a:endParaRPr>
          </a:p>
          <a:p>
            <a:pPr algn="ctr"/>
            <a:r>
              <a:rPr lang="en-US" altLang="zh-CN" sz="1600" dirty="0">
                <a:solidFill>
                  <a:schemeClr val="accent1"/>
                </a:solidFill>
                <a:latin typeface="Microsoft YaHei" panose="020B0503020204020204" pitchFamily="34" charset="-122"/>
                <a:ea typeface="Microsoft YaHei" panose="020B0503020204020204" pitchFamily="34" charset="-122"/>
              </a:rPr>
              <a:t>· </a:t>
            </a:r>
            <a:r>
              <a:rPr lang="zh-CN" altLang="en-US" sz="1600" dirty="0">
                <a:solidFill>
                  <a:schemeClr val="accent1"/>
                </a:solidFill>
                <a:latin typeface="Microsoft YaHei" panose="020B0503020204020204" pitchFamily="34" charset="-122"/>
                <a:ea typeface="Microsoft YaHei" panose="020B0503020204020204" pitchFamily="34" charset="-122"/>
              </a:rPr>
              <a:t>交易确认</a:t>
            </a:r>
            <a:endParaRPr lang="zh-CN" altLang="en-US" sz="1600" dirty="0">
              <a:solidFill>
                <a:schemeClr val="accent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8540853" y="1307786"/>
            <a:ext cx="2355850" cy="4619625"/>
          </a:xfrm>
          <a:prstGeom prst="rect">
            <a:avLst/>
          </a:prstGeom>
          <a:noFill/>
          <a:ln w="22225">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7" name="文本框 6"/>
          <p:cNvSpPr txBox="1"/>
          <p:nvPr/>
        </p:nvSpPr>
        <p:spPr>
          <a:xfrm>
            <a:off x="7726148" y="3201068"/>
            <a:ext cx="672465" cy="36830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实现</a:t>
            </a:r>
            <a:endParaRPr lang="zh-CN" altLang="en-US"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9142634" y="1664140"/>
            <a:ext cx="1107996" cy="369332"/>
          </a:xfrm>
          <a:prstGeom prst="rect">
            <a:avLst/>
          </a:prstGeom>
          <a:noFill/>
        </p:spPr>
        <p:txBody>
          <a:bodyPr wrap="none" rtlCol="0" anchor="t">
            <a:spAutoFit/>
          </a:bodyPr>
          <a:lstStyle/>
          <a:p>
            <a:pPr algn="ctr"/>
            <a:r>
              <a:rPr lang="zh-CN" altLang="en-US" b="1" dirty="0">
                <a:solidFill>
                  <a:schemeClr val="accent1"/>
                </a:solidFill>
                <a:latin typeface="Microsoft YaHei" panose="020B0503020204020204" pitchFamily="34" charset="-122"/>
                <a:ea typeface="Microsoft YaHei" panose="020B0503020204020204" pitchFamily="34" charset="-122"/>
                <a:cs typeface="宋体" charset="0"/>
                <a:sym typeface="+mn-ea"/>
              </a:rPr>
              <a:t>转账交易</a:t>
            </a:r>
            <a:endParaRPr lang="zh-CN" altLang="en-US" dirty="0">
              <a:latin typeface="Microsoft YaHei" panose="020B0503020204020204" pitchFamily="34" charset="-122"/>
              <a:ea typeface="Microsoft YaHei" panose="020B0503020204020204" pitchFamily="34" charset="-122"/>
            </a:endParaRPr>
          </a:p>
        </p:txBody>
      </p:sp>
      <p:sp>
        <p:nvSpPr>
          <p:cNvPr id="9" name="矩形 8"/>
          <p:cNvSpPr/>
          <p:nvPr/>
        </p:nvSpPr>
        <p:spPr>
          <a:xfrm>
            <a:off x="8725003" y="1471616"/>
            <a:ext cx="1987550" cy="828040"/>
          </a:xfrm>
          <a:prstGeom prst="rect">
            <a:avLst/>
          </a:prstGeom>
          <a:noFill/>
          <a:ln w="12700">
            <a:solidFill>
              <a:srgbClr val="7FBB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0" name="矩形 9"/>
          <p:cNvSpPr/>
          <p:nvPr/>
        </p:nvSpPr>
        <p:spPr>
          <a:xfrm>
            <a:off x="8770723" y="2439356"/>
            <a:ext cx="1941830" cy="1555115"/>
          </a:xfrm>
          <a:prstGeom prst="rect">
            <a:avLst/>
          </a:prstGeom>
          <a:noFill/>
          <a:ln w="12700">
            <a:solidFill>
              <a:srgbClr val="7FBB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8874545" y="4382528"/>
            <a:ext cx="1762125" cy="368300"/>
          </a:xfrm>
          <a:prstGeom prst="rect">
            <a:avLst/>
          </a:prstGeom>
          <a:noFill/>
        </p:spPr>
        <p:txBody>
          <a:bodyPr wrap="square" rtlCol="0">
            <a:spAutoFit/>
          </a:bodyPr>
          <a:lstStyle/>
          <a:p>
            <a:pPr algn="ctr"/>
            <a:r>
              <a:rPr lang="zh-CN" altLang="en-US" b="1" dirty="0">
                <a:solidFill>
                  <a:schemeClr val="accent1"/>
                </a:solidFill>
                <a:latin typeface="Microsoft YaHei" panose="020B0503020204020204" pitchFamily="34" charset="-122"/>
                <a:ea typeface="Microsoft YaHei" panose="020B0503020204020204" pitchFamily="34" charset="-122"/>
              </a:rPr>
              <a:t>统计结果</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8791043" y="4202116"/>
            <a:ext cx="1929130" cy="797560"/>
          </a:xfrm>
          <a:prstGeom prst="rect">
            <a:avLst/>
          </a:prstGeom>
          <a:noFill/>
          <a:ln w="12700">
            <a:solidFill>
              <a:srgbClr val="7FBB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3" name="文本框 12"/>
          <p:cNvSpPr txBox="1"/>
          <p:nvPr/>
        </p:nvSpPr>
        <p:spPr>
          <a:xfrm>
            <a:off x="8953603" y="5174936"/>
            <a:ext cx="1762125" cy="646331"/>
          </a:xfrm>
          <a:prstGeom prst="rect">
            <a:avLst/>
          </a:prstGeom>
          <a:noFill/>
        </p:spPr>
        <p:txBody>
          <a:bodyPr wrap="square" rtlCol="0">
            <a:spAutoFit/>
          </a:bodyPr>
          <a:lstStyle/>
          <a:p>
            <a:pPr algn="ctr"/>
            <a:r>
              <a:rPr lang="zh-CN" altLang="en-US" b="1" dirty="0">
                <a:solidFill>
                  <a:schemeClr val="accent1"/>
                </a:solidFill>
                <a:latin typeface="Microsoft YaHei" panose="020B0503020204020204" pitchFamily="34" charset="-122"/>
                <a:ea typeface="Microsoft YaHei" panose="020B0503020204020204" pitchFamily="34" charset="-122"/>
              </a:rPr>
              <a:t>配置项</a:t>
            </a:r>
            <a:endParaRPr lang="zh-CN" altLang="en-US" b="1" dirty="0">
              <a:solidFill>
                <a:schemeClr val="accent1"/>
              </a:solidFill>
              <a:latin typeface="Microsoft YaHei" panose="020B0503020204020204" pitchFamily="34" charset="-122"/>
              <a:ea typeface="Microsoft YaHei" panose="020B0503020204020204" pitchFamily="34" charset="-122"/>
            </a:endParaRPr>
          </a:p>
          <a:p>
            <a:pPr algn="ctr"/>
            <a:r>
              <a:rPr lang="en-US" altLang="zh-CN" dirty="0">
                <a:solidFill>
                  <a:schemeClr val="accent1"/>
                </a:solidFill>
                <a:latin typeface="Microsoft YaHei" panose="020B0503020204020204" pitchFamily="34" charset="-122"/>
                <a:ea typeface="Microsoft YaHei" panose="020B0503020204020204" pitchFamily="34" charset="-122"/>
              </a:rPr>
              <a:t>...</a:t>
            </a:r>
            <a:endParaRPr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8793583" y="5040316"/>
            <a:ext cx="1929130" cy="797560"/>
          </a:xfrm>
          <a:prstGeom prst="rect">
            <a:avLst/>
          </a:prstGeom>
          <a:noFill/>
          <a:ln w="12700">
            <a:solidFill>
              <a:srgbClr val="7FBB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9" name="文本框 18"/>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虚拟机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「适配器」</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圆角矩形 45"/>
          <p:cNvSpPr/>
          <p:nvPr/>
        </p:nvSpPr>
        <p:spPr>
          <a:xfrm>
            <a:off x="576044" y="776906"/>
            <a:ext cx="10950970" cy="1521451"/>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100" name="文本框 99"/>
          <p:cNvSpPr txBox="1"/>
          <p:nvPr/>
        </p:nvSpPr>
        <p:spPr>
          <a:xfrm>
            <a:off x="2631989" y="868978"/>
            <a:ext cx="8459738" cy="1341457"/>
          </a:xfrm>
          <a:prstGeom prst="rect">
            <a:avLst/>
          </a:prstGeom>
          <a:noFill/>
          <a:ln w="9525">
            <a:noFill/>
          </a:ln>
        </p:spPr>
        <p:txBody>
          <a:bodyPr wrap="square">
            <a:spAutoFit/>
          </a:bodyPr>
          <a:lstStyle/>
          <a:p>
            <a:pPr indent="0">
              <a:lnSpc>
                <a:spcPct val="130000"/>
              </a:lnSpc>
            </a:pPr>
            <a:r>
              <a:rPr sz="1600" dirty="0">
                <a:solidFill>
                  <a:schemeClr val="tx2">
                    <a:lumMod val="75000"/>
                  </a:schemeClr>
                </a:solidFill>
                <a:latin typeface="Microsoft YaHei" panose="020B0503020204020204" pitchFamily="34" charset="-122"/>
                <a:ea typeface="Microsoft YaHei" panose="020B0503020204020204" pitchFamily="34" charset="-122"/>
                <a:cs typeface="宋体" charset="0"/>
              </a:rPr>
              <a:t>用于适配不同的区块链平台，虚拟机通过对应的区块链平台适配器向相应的区块链平台输出压力。区块链适配器使用go语言实现，通过插件的形式注入到虚拟机中，以供虚拟机调用。不同的区块链平台基于对应平台的gosdk实现对应平台的适配器，即实现适配器中的接口。</a:t>
            </a:r>
            <a:endParaRPr lang="en-US" sz="1600" dirty="0">
              <a:solidFill>
                <a:schemeClr val="tx2">
                  <a:lumMod val="75000"/>
                </a:schemeClr>
              </a:solidFill>
              <a:latin typeface="Microsoft YaHei" panose="020B0503020204020204" pitchFamily="34" charset="-122"/>
              <a:ea typeface="Microsoft YaHei" panose="020B0503020204020204" pitchFamily="34" charset="-122"/>
              <a:cs typeface="宋体" charset="0"/>
            </a:endParaRPr>
          </a:p>
          <a:p>
            <a:pPr indent="0">
              <a:lnSpc>
                <a:spcPct val="130000"/>
              </a:lnSpc>
            </a:pPr>
            <a:r>
              <a:rPr sz="1600" dirty="0" err="1">
                <a:solidFill>
                  <a:schemeClr val="tx2">
                    <a:lumMod val="75000"/>
                  </a:schemeClr>
                </a:solidFill>
                <a:latin typeface="Microsoft YaHei" panose="020B0503020204020204" pitchFamily="34" charset="-122"/>
                <a:ea typeface="Microsoft YaHei" panose="020B0503020204020204" pitchFamily="34" charset="-122"/>
                <a:cs typeface="宋体" charset="0"/>
              </a:rPr>
              <a:t>区块链适配器中定义的接口如下</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宋体" charset="0"/>
              </a:rPr>
              <a:t>：</a:t>
            </a:r>
            <a:endParaRPr sz="1600" dirty="0">
              <a:solidFill>
                <a:schemeClr val="tx2">
                  <a:lumMod val="75000"/>
                </a:schemeClr>
              </a:solidFill>
              <a:latin typeface="Microsoft YaHei" panose="020B0503020204020204" pitchFamily="34" charset="-122"/>
              <a:ea typeface="Microsoft YaHei" panose="020B0503020204020204" pitchFamily="34" charset="-122"/>
              <a:cs typeface="宋体" charset="0"/>
            </a:endParaRPr>
          </a:p>
        </p:txBody>
      </p:sp>
      <p:sp>
        <p:nvSpPr>
          <p:cNvPr id="2" name="文本框 1"/>
          <p:cNvSpPr txBox="1"/>
          <p:nvPr/>
        </p:nvSpPr>
        <p:spPr>
          <a:xfrm>
            <a:off x="576044" y="2298357"/>
            <a:ext cx="10337800" cy="4031873"/>
          </a:xfrm>
          <a:prstGeom prst="rect">
            <a:avLst/>
          </a:prstGeom>
          <a:noFill/>
        </p:spPr>
        <p:txBody>
          <a:bodyPr wrap="square" rtlCol="0" anchor="t">
            <a:spAutoFit/>
          </a:bodyPr>
          <a:lstStyle/>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部署合约：用于向区块链平台部署合约</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执行合约：用于调用区块链平台中的合约</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转账交易：用于向区块链平台发送转账交易</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交易确认：用于查询交易回执，在执行合约或转账交易时，确认一步处理的交易执行结果</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查询数据：目前属于预留接口</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配置项：用于接收配置项，从而修改区块链适配器发送交易时的一些参数</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生成上下文：用于生成压力机输出压力时的上下文，例如合约地址、合约abi等</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设置上下文：用于设置压力机输出压力时的上下文</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重置上下文：重置压力机输出压力时的上下文</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a:p>
            <a:pPr>
              <a:lnSpc>
                <a:spcPct val="8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 统计：统计压力输出这一段时间里，远程区块链平台的性能表现，例如tps、bps等。</a:t>
            </a:r>
            <a:endParaRPr lang="zh-CN" altLang="en-US" sz="16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7" name="文本框 6"/>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虚拟机层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「适配器」</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4" name="矩形 3"/>
          <p:cNvSpPr/>
          <p:nvPr/>
        </p:nvSpPr>
        <p:spPr>
          <a:xfrm>
            <a:off x="831496" y="1184864"/>
            <a:ext cx="1800493" cy="458908"/>
          </a:xfrm>
          <a:prstGeom prst="rect">
            <a:avLst/>
          </a:prstGeom>
          <a:noFill/>
          <a:ln w="9525">
            <a:noFill/>
          </a:ln>
        </p:spPr>
        <p:txBody>
          <a:bodyPr wrap="square">
            <a:spAutoFit/>
          </a:bodyPr>
          <a:lstStyle/>
          <a:p>
            <a:pPr marL="228600" indent="-228600">
              <a:lnSpc>
                <a:spcPct val="150000"/>
              </a:lnSpc>
            </a:pPr>
            <a:r>
              <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区块链适配器：</a:t>
            </a:r>
            <a:endParaRPr lang="zh-CN" altLang="en-US"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4945" y="2301798"/>
            <a:ext cx="1047894" cy="829945"/>
          </a:xfrm>
          <a:prstGeom prst="rect">
            <a:avLst/>
          </a:prstGeom>
          <a:noFill/>
        </p:spPr>
        <p:txBody>
          <a:bodyPr wrap="square" rtlCol="0">
            <a:spAutoFit/>
          </a:bodyPr>
          <a:lstStyle/>
          <a:p>
            <a:r>
              <a:rPr kumimoji="1" lang="en-US" altLang="zh-CN" sz="4800" b="1" dirty="0">
                <a:solidFill>
                  <a:schemeClr val="accent1">
                    <a:alpha val="70000"/>
                  </a:schemeClr>
                </a:solidFill>
                <a:latin typeface="Microsoft YaHei" panose="020B0503020204020204" pitchFamily="34" charset="-122"/>
                <a:ea typeface="Microsoft YaHei" panose="020B0503020204020204" pitchFamily="34" charset="-122"/>
              </a:rPr>
              <a:t>04</a:t>
            </a:r>
            <a:endParaRPr kumimoji="1" lang="zh-CN" altLang="en-US" sz="4800" b="1" dirty="0">
              <a:solidFill>
                <a:schemeClr val="accent1">
                  <a:alpha val="7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7361456" y="3044279"/>
            <a:ext cx="4207152" cy="768350"/>
          </a:xfrm>
          <a:prstGeom prst="rect">
            <a:avLst/>
          </a:prstGeom>
          <a:noFill/>
        </p:spPr>
        <p:txBody>
          <a:bodyPr wrap="square" rtlCol="0">
            <a:spAutoFit/>
          </a:bodyPr>
          <a:lstStyle/>
          <a:p>
            <a:r>
              <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rPr>
              <a:t>执行流程</a:t>
            </a:r>
            <a:endPar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圆角矩形 45"/>
          <p:cNvSpPr/>
          <p:nvPr/>
        </p:nvSpPr>
        <p:spPr>
          <a:xfrm>
            <a:off x="609454" y="1052122"/>
            <a:ext cx="4961255" cy="5068813"/>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6040756" y="1231127"/>
            <a:ext cx="4487202" cy="4840986"/>
          </a:xfrm>
          <a:prstGeom prst="rect">
            <a:avLst/>
          </a:prstGeom>
        </p:spPr>
      </p:pic>
      <p:sp>
        <p:nvSpPr>
          <p:cNvPr id="4" name="文本框 3"/>
          <p:cNvSpPr txBox="1"/>
          <p:nvPr/>
        </p:nvSpPr>
        <p:spPr>
          <a:xfrm>
            <a:off x="857635" y="2320074"/>
            <a:ext cx="4464891" cy="2217851"/>
          </a:xfrm>
          <a:prstGeom prst="rect">
            <a:avLst/>
          </a:prstGeom>
          <a:noFill/>
        </p:spPr>
        <p:txBody>
          <a:bodyPr wrap="square" rtlCol="0" anchor="t">
            <a:spAutoFit/>
          </a:bodyPr>
          <a:lstStyle/>
          <a:p>
            <a:pPr>
              <a:lnSpc>
                <a:spcPct val="130000"/>
              </a:lnSpc>
            </a:pPr>
            <a:r>
              <a:rPr lang="zh-CN" altLang="en-US" dirty="0">
                <a:solidFill>
                  <a:schemeClr val="tx2">
                    <a:lumMod val="75000"/>
                  </a:schemeClr>
                </a:solidFill>
                <a:latin typeface="Microsoft YaHei" panose="020B0503020204020204" pitchFamily="34" charset="-122"/>
                <a:ea typeface="Microsoft YaHei" panose="020B0503020204020204" pitchFamily="34" charset="-122"/>
              </a:rPr>
              <a:t>由于单台压力机输出的压力有限，假设现在有多台压力机，一台压力机作为master控制整个压力的输出，其他压力机作为worker服从master的调度，配合完成一个名为case1的压力测试，其核心处理流程</a:t>
            </a:r>
            <a:r>
              <a:rPr lang="zh-CN" altLang="en-US" dirty="0">
                <a:solidFill>
                  <a:schemeClr val="accent1"/>
                </a:solidFill>
                <a:latin typeface="Microsoft YaHei" panose="020B0503020204020204" pitchFamily="34" charset="-122"/>
                <a:ea typeface="Microsoft YaHei" panose="020B0503020204020204" pitchFamily="34" charset="-122"/>
              </a:rPr>
              <a:t>如图所示</a:t>
            </a:r>
            <a:r>
              <a:rPr lang="zh-CN" altLang="en-US"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6" name="文本框 5"/>
          <p:cNvSpPr txBox="1"/>
          <p:nvPr/>
        </p:nvSpPr>
        <p:spPr>
          <a:xfrm>
            <a:off x="687877" y="145764"/>
            <a:ext cx="3963636"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「整体执行步骤」</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圆角矩形 45"/>
          <p:cNvSpPr/>
          <p:nvPr/>
        </p:nvSpPr>
        <p:spPr>
          <a:xfrm>
            <a:off x="609454" y="1052122"/>
            <a:ext cx="5390429" cy="5068813"/>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6040755" y="1003300"/>
            <a:ext cx="4961255" cy="5352415"/>
          </a:xfrm>
          <a:prstGeom prst="rect">
            <a:avLst/>
          </a:prstGeom>
        </p:spPr>
      </p:pic>
      <p:sp>
        <p:nvSpPr>
          <p:cNvPr id="4" name="文本框 3"/>
          <p:cNvSpPr txBox="1"/>
          <p:nvPr/>
        </p:nvSpPr>
        <p:spPr>
          <a:xfrm>
            <a:off x="838200" y="1304290"/>
            <a:ext cx="5056505" cy="4246245"/>
          </a:xfrm>
          <a:prstGeom prst="rect">
            <a:avLst/>
          </a:prstGeom>
          <a:noFill/>
        </p:spPr>
        <p:txBody>
          <a:bodyPr wrap="square" rtlCol="0" anchor="t">
            <a:spAutoFit/>
          </a:bodyPr>
          <a:lstStyle>
            <a:defPPr>
              <a:defRPr lang="zh-CN"/>
            </a:defPPr>
            <a:lvl1pPr>
              <a:defRPr b="1">
                <a:solidFill>
                  <a:schemeClr val="tx2">
                    <a:lumMod val="75000"/>
                  </a:schemeClr>
                </a:solidFill>
                <a:latin typeface="Microsoft YaHei" panose="020B0503020204020204" pitchFamily="34" charset="-122"/>
                <a:ea typeface="Microsoft YaHei" panose="020B0503020204020204" pitchFamily="34" charset="-122"/>
              </a:defRPr>
            </a:lvl1pPr>
          </a:lstStyle>
          <a:p>
            <a:r>
              <a:rPr lang="zh-CN" altLang="en-US" dirty="0"/>
              <a:t>对</a:t>
            </a:r>
            <a:r>
              <a:rPr lang="zh-CN" altLang="en-US" dirty="0">
                <a:solidFill>
                  <a:schemeClr val="accent1"/>
                </a:solidFill>
              </a:rPr>
              <a:t>master</a:t>
            </a:r>
            <a:r>
              <a:rPr lang="zh-CN" altLang="en-US" dirty="0"/>
              <a:t>而言，其流程如下：</a:t>
            </a:r>
            <a:endParaRPr lang="zh-CN" altLang="en-US" dirty="0"/>
          </a:p>
          <a:p>
            <a:endParaRPr lang="zh-CN" altLang="en-US" dirty="0"/>
          </a:p>
          <a:p>
            <a:endParaRPr lang="zh-CN" altLang="en-US" dirty="0"/>
          </a:p>
          <a:p>
            <a:r>
              <a:rPr lang="zh-CN" altLang="en-US" b="0" dirty="0"/>
              <a:t>1. master读取压力测试文件夹，名为case1；</a:t>
            </a:r>
            <a:endParaRPr lang="zh-CN" altLang="en-US" b="0" dirty="0"/>
          </a:p>
          <a:p>
            <a:endParaRPr lang="zh-CN" altLang="en-US" b="0" dirty="0"/>
          </a:p>
          <a:p>
            <a:r>
              <a:rPr lang="en-US" altLang="zh-CN" b="0" dirty="0"/>
              <a:t>2</a:t>
            </a:r>
            <a:r>
              <a:rPr lang="zh-CN" altLang="en-US" b="0" dirty="0"/>
              <a:t>. 在master中，通过分布式控制启动worker开始向区块链平台输出压力；</a:t>
            </a:r>
            <a:endParaRPr lang="zh-CN" altLang="en-US" b="0" dirty="0"/>
          </a:p>
          <a:p>
            <a:endParaRPr lang="zh-CN" altLang="en-US" b="0" dirty="0"/>
          </a:p>
          <a:p>
            <a:r>
              <a:rPr lang="en-US" altLang="zh-CN" b="0" dirty="0"/>
              <a:t>3</a:t>
            </a:r>
            <a:r>
              <a:rPr lang="zh-CN" altLang="en-US" b="0" dirty="0"/>
              <a:t>. 收集worker的压力数据；</a:t>
            </a:r>
            <a:endParaRPr lang="zh-CN" altLang="en-US" b="0" dirty="0"/>
          </a:p>
          <a:p>
            <a:endParaRPr lang="zh-CN" altLang="en-US" b="0" dirty="0"/>
          </a:p>
          <a:p>
            <a:r>
              <a:rPr lang="en-US" altLang="zh-CN" b="0" dirty="0"/>
              <a:t>4</a:t>
            </a:r>
            <a:r>
              <a:rPr lang="zh-CN" altLang="en-US" b="0" dirty="0"/>
              <a:t>. 等待worker完成压力输出；</a:t>
            </a:r>
            <a:endParaRPr lang="zh-CN" altLang="en-US" b="0" dirty="0"/>
          </a:p>
          <a:p>
            <a:endParaRPr lang="zh-CN" altLang="en-US" b="0" dirty="0"/>
          </a:p>
          <a:p>
            <a:r>
              <a:rPr lang="en-US" altLang="zh-CN" b="0" dirty="0"/>
              <a:t>5</a:t>
            </a:r>
            <a:r>
              <a:rPr lang="zh-CN" altLang="en-US" b="0" dirty="0"/>
              <a:t>. 将压力数据汇总，并进行统计分析。</a:t>
            </a:r>
            <a:endParaRPr lang="zh-CN" altLang="en-US" b="0" dirty="0"/>
          </a:p>
          <a:p>
            <a:endParaRPr lang="zh-CN" altLang="en-US" b="0" dirty="0"/>
          </a:p>
          <a:p>
            <a:r>
              <a:rPr lang="en-US" altLang="zh-CN" b="0" dirty="0"/>
              <a:t>6</a:t>
            </a:r>
            <a:r>
              <a:rPr lang="zh-CN" altLang="en-US" b="0" dirty="0"/>
              <a:t>. 压力测试结束。</a:t>
            </a:r>
            <a:endParaRPr lang="zh-CN" altLang="en-US" b="0" dirty="0"/>
          </a:p>
        </p:txBody>
      </p:sp>
      <p:sp>
        <p:nvSpPr>
          <p:cNvPr id="6" name="文本框 5"/>
          <p:cNvSpPr txBox="1"/>
          <p:nvPr/>
        </p:nvSpPr>
        <p:spPr>
          <a:xfrm>
            <a:off x="687877" y="145764"/>
            <a:ext cx="3963636"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 master</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圆角矩形 45"/>
          <p:cNvSpPr/>
          <p:nvPr/>
        </p:nvSpPr>
        <p:spPr>
          <a:xfrm>
            <a:off x="609454" y="1052122"/>
            <a:ext cx="5390429" cy="5068813"/>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1"/>
          <a:stretch>
            <a:fillRect/>
          </a:stretch>
        </p:blipFill>
        <p:spPr>
          <a:xfrm>
            <a:off x="6325853" y="1118659"/>
            <a:ext cx="4585163" cy="4946671"/>
          </a:xfrm>
          <a:prstGeom prst="rect">
            <a:avLst/>
          </a:prstGeom>
        </p:spPr>
      </p:pic>
      <p:sp>
        <p:nvSpPr>
          <p:cNvPr id="4" name="文本框 3"/>
          <p:cNvSpPr txBox="1"/>
          <p:nvPr/>
        </p:nvSpPr>
        <p:spPr>
          <a:xfrm>
            <a:off x="776415" y="1282773"/>
            <a:ext cx="5056505" cy="4523105"/>
          </a:xfrm>
          <a:prstGeom prst="rect">
            <a:avLst/>
          </a:prstGeom>
          <a:noFill/>
        </p:spPr>
        <p:txBody>
          <a:bodyPr wrap="square" rtlCol="0" anchor="t">
            <a:spAutoFit/>
          </a:bodyPr>
          <a:lstStyle/>
          <a:p>
            <a:r>
              <a:rPr lang="zh-CN" altLang="en-US" b="1" dirty="0">
                <a:solidFill>
                  <a:schemeClr val="tx2">
                    <a:lumMod val="75000"/>
                  </a:schemeClr>
                </a:solidFill>
                <a:latin typeface="Microsoft YaHei" panose="020B0503020204020204" pitchFamily="34" charset="-122"/>
                <a:ea typeface="Microsoft YaHei" panose="020B0503020204020204" pitchFamily="34" charset="-122"/>
              </a:rPr>
              <a:t>对</a:t>
            </a:r>
            <a:r>
              <a:rPr lang="zh-CN" altLang="en-US" b="1" dirty="0">
                <a:solidFill>
                  <a:schemeClr val="accent1"/>
                </a:solidFill>
                <a:latin typeface="Microsoft YaHei" panose="020B0503020204020204" pitchFamily="34" charset="-122"/>
                <a:ea typeface="Microsoft YaHei" panose="020B0503020204020204" pitchFamily="34" charset="-122"/>
              </a:rPr>
              <a:t>worker</a:t>
            </a:r>
            <a:r>
              <a:rPr lang="zh-CN" altLang="en-US" b="1" dirty="0">
                <a:solidFill>
                  <a:schemeClr val="tx2">
                    <a:lumMod val="75000"/>
                  </a:schemeClr>
                </a:solidFill>
                <a:latin typeface="Microsoft YaHei" panose="020B0503020204020204" pitchFamily="34" charset="-122"/>
                <a:ea typeface="Microsoft YaHei" panose="020B0503020204020204" pitchFamily="34" charset="-122"/>
              </a:rPr>
              <a:t>而言，其流程如下：</a:t>
            </a:r>
            <a:endParaRPr lang="zh-CN" altLang="en-US" b="1" dirty="0">
              <a:solidFill>
                <a:schemeClr val="tx2">
                  <a:lumMod val="75000"/>
                </a:schemeClr>
              </a:solidFill>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r>
              <a:rPr lang="zh-CN" altLang="en-US" dirty="0">
                <a:solidFill>
                  <a:schemeClr val="tx2"/>
                </a:solidFill>
                <a:latin typeface="Microsoft YaHei" panose="020B0503020204020204" pitchFamily="34" charset="-122"/>
                <a:ea typeface="Microsoft YaHei" panose="020B0503020204020204" pitchFamily="34" charset="-122"/>
              </a:rPr>
              <a:t>1. 初始化虚拟机，并完成压力测试上下文的初始化，包括合约地址、合约abi等；</a:t>
            </a:r>
            <a:endParaRPr lang="zh-CN" altLang="en-US" dirty="0">
              <a:solidFill>
                <a:schemeClr val="tx2"/>
              </a:solidFill>
              <a:latin typeface="Microsoft YaHei" panose="020B0503020204020204" pitchFamily="34" charset="-122"/>
              <a:ea typeface="Microsoft YaHei" panose="020B0503020204020204" pitchFamily="34" charset="-122"/>
            </a:endParaRPr>
          </a:p>
          <a:p>
            <a:endParaRPr lang="zh-CN" altLang="en-US" dirty="0">
              <a:solidFill>
                <a:schemeClr val="tx2"/>
              </a:solidFill>
              <a:latin typeface="Microsoft YaHei" panose="020B0503020204020204" pitchFamily="34" charset="-122"/>
              <a:ea typeface="Microsoft YaHei" panose="020B0503020204020204" pitchFamily="34" charset="-122"/>
            </a:endParaRPr>
          </a:p>
          <a:p>
            <a:r>
              <a:rPr lang="en-US" altLang="zh-CN" dirty="0">
                <a:solidFill>
                  <a:schemeClr val="tx2"/>
                </a:solidFill>
                <a:latin typeface="Microsoft YaHei" panose="020B0503020204020204" pitchFamily="34" charset="-122"/>
                <a:ea typeface="Microsoft YaHei" panose="020B0503020204020204" pitchFamily="34" charset="-122"/>
              </a:rPr>
              <a:t>2</a:t>
            </a:r>
            <a:r>
              <a:rPr lang="zh-CN" altLang="en-US" dirty="0">
                <a:solidFill>
                  <a:schemeClr val="tx2"/>
                </a:solidFill>
                <a:latin typeface="Microsoft YaHei" panose="020B0503020204020204" pitchFamily="34" charset="-122"/>
                <a:ea typeface="Microsoft YaHei" panose="020B0503020204020204" pitchFamily="34" charset="-122"/>
              </a:rPr>
              <a:t>. 通过压力调度输出压力。每次输出压力都经过以下步骤：</a:t>
            </a:r>
            <a:endParaRPr lang="zh-CN" altLang="en-US" dirty="0">
              <a:solidFill>
                <a:schemeClr val="tx2"/>
              </a:solidFill>
              <a:latin typeface="Microsoft YaHei" panose="020B0503020204020204" pitchFamily="34" charset="-122"/>
              <a:ea typeface="Microsoft YaHei" panose="020B0503020204020204" pitchFamily="34" charset="-122"/>
            </a:endParaRPr>
          </a:p>
          <a:p>
            <a:endParaRPr lang="zh-CN" altLang="en-US" dirty="0">
              <a:solidFill>
                <a:schemeClr val="tx2"/>
              </a:solidFill>
              <a:latin typeface="Microsoft YaHei" panose="020B0503020204020204" pitchFamily="34" charset="-122"/>
              <a:ea typeface="Microsoft YaHei" panose="020B0503020204020204" pitchFamily="34" charset="-122"/>
            </a:endParaRPr>
          </a:p>
          <a:p>
            <a:r>
              <a:rPr lang="zh-CN" altLang="en-US" dirty="0">
                <a:solidFill>
                  <a:schemeClr val="tx2"/>
                </a:solidFill>
                <a:latin typeface="Microsoft YaHei" panose="020B0503020204020204" pitchFamily="34" charset="-122"/>
                <a:ea typeface="Microsoft YaHei" panose="020B0503020204020204" pitchFamily="34" charset="-122"/>
              </a:rPr>
              <a:t>i. 从虚拟机池中获取虚拟机</a:t>
            </a:r>
            <a:endParaRPr lang="zh-CN" altLang="en-US" dirty="0">
              <a:solidFill>
                <a:schemeClr val="tx2"/>
              </a:solidFill>
              <a:latin typeface="Microsoft YaHei" panose="020B0503020204020204" pitchFamily="34" charset="-122"/>
              <a:ea typeface="Microsoft YaHei" panose="020B0503020204020204" pitchFamily="34" charset="-122"/>
            </a:endParaRPr>
          </a:p>
          <a:p>
            <a:endParaRPr lang="zh-CN" altLang="en-US" dirty="0">
              <a:solidFill>
                <a:schemeClr val="tx2"/>
              </a:solidFill>
              <a:latin typeface="Microsoft YaHei" panose="020B0503020204020204" pitchFamily="34" charset="-122"/>
              <a:ea typeface="Microsoft YaHei" panose="020B0503020204020204" pitchFamily="34" charset="-122"/>
            </a:endParaRPr>
          </a:p>
          <a:p>
            <a:r>
              <a:rPr lang="zh-CN" altLang="en-US" dirty="0">
                <a:solidFill>
                  <a:schemeClr val="tx2"/>
                </a:solidFill>
                <a:latin typeface="Microsoft YaHei" panose="020B0503020204020204" pitchFamily="34" charset="-122"/>
                <a:ea typeface="Microsoft YaHei" panose="020B0503020204020204" pitchFamily="34" charset="-122"/>
              </a:rPr>
              <a:t>ii. 在虚拟机中，通过对应的区块链平台客户端输出压力；</a:t>
            </a:r>
            <a:endParaRPr lang="zh-CN" altLang="en-US" dirty="0">
              <a:solidFill>
                <a:schemeClr val="tx2"/>
              </a:solidFill>
              <a:latin typeface="Microsoft YaHei" panose="020B0503020204020204" pitchFamily="34" charset="-122"/>
              <a:ea typeface="Microsoft YaHei" panose="020B0503020204020204" pitchFamily="34" charset="-122"/>
            </a:endParaRPr>
          </a:p>
          <a:p>
            <a:endParaRPr lang="zh-CN" altLang="en-US" dirty="0">
              <a:solidFill>
                <a:schemeClr val="tx2"/>
              </a:solidFill>
              <a:latin typeface="Microsoft YaHei" panose="020B0503020204020204" pitchFamily="34" charset="-122"/>
              <a:ea typeface="Microsoft YaHei" panose="020B0503020204020204" pitchFamily="34" charset="-122"/>
            </a:endParaRPr>
          </a:p>
          <a:p>
            <a:r>
              <a:rPr lang="zh-CN" altLang="en-US" dirty="0">
                <a:solidFill>
                  <a:schemeClr val="tx2"/>
                </a:solidFill>
                <a:latin typeface="Microsoft YaHei" panose="020B0503020204020204" pitchFamily="34" charset="-122"/>
                <a:ea typeface="Microsoft YaHei" panose="020B0503020204020204" pitchFamily="34" charset="-122"/>
              </a:rPr>
              <a:t>iii. 统计压力数据</a:t>
            </a:r>
            <a:endParaRPr lang="zh-CN" altLang="en-US" dirty="0">
              <a:solidFill>
                <a:schemeClr val="tx2"/>
              </a:solidFill>
              <a:latin typeface="Microsoft YaHei" panose="020B0503020204020204" pitchFamily="34" charset="-122"/>
              <a:ea typeface="Microsoft YaHei" panose="020B0503020204020204" pitchFamily="34" charset="-122"/>
            </a:endParaRPr>
          </a:p>
          <a:p>
            <a:endParaRPr lang="zh-CN" altLang="en-US" dirty="0">
              <a:solidFill>
                <a:schemeClr val="tx2"/>
              </a:solidFill>
              <a:latin typeface="Microsoft YaHei" panose="020B0503020204020204" pitchFamily="34" charset="-122"/>
              <a:ea typeface="Microsoft YaHei" panose="020B0503020204020204" pitchFamily="34" charset="-122"/>
            </a:endParaRPr>
          </a:p>
          <a:p>
            <a:r>
              <a:rPr lang="en-US" altLang="zh-CN" dirty="0">
                <a:solidFill>
                  <a:schemeClr val="tx2"/>
                </a:solidFill>
                <a:latin typeface="Microsoft YaHei" panose="020B0503020204020204" pitchFamily="34" charset="-122"/>
                <a:ea typeface="Microsoft YaHei" panose="020B0503020204020204" pitchFamily="34" charset="-122"/>
              </a:rPr>
              <a:t>3</a:t>
            </a:r>
            <a:r>
              <a:rPr lang="zh-CN" altLang="en-US" dirty="0">
                <a:solidFill>
                  <a:schemeClr val="tx2"/>
                </a:solidFill>
                <a:latin typeface="Microsoft YaHei" panose="020B0503020204020204" pitchFamily="34" charset="-122"/>
                <a:ea typeface="Microsoft YaHei" panose="020B0503020204020204" pitchFamily="34" charset="-122"/>
              </a:rPr>
              <a:t>. 压力输出完成后反馈给master。</a:t>
            </a:r>
            <a:endParaRPr lang="zh-CN" altLang="en-US" dirty="0">
              <a:solidFill>
                <a:schemeClr val="tx2"/>
              </a:solidFill>
              <a:latin typeface="Microsoft YaHei" panose="020B0503020204020204" pitchFamily="34" charset="-122"/>
              <a:ea typeface="Microsoft YaHei" panose="020B0503020204020204" pitchFamily="34" charset="-122"/>
            </a:endParaRPr>
          </a:p>
        </p:txBody>
      </p:sp>
      <p:sp>
        <p:nvSpPr>
          <p:cNvPr id="6" name="文本框 5"/>
          <p:cNvSpPr txBox="1"/>
          <p:nvPr/>
        </p:nvSpPr>
        <p:spPr>
          <a:xfrm>
            <a:off x="687877" y="145764"/>
            <a:ext cx="3963636"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 worker</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执行流程」</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4945" y="2301798"/>
            <a:ext cx="1047894" cy="829945"/>
          </a:xfrm>
          <a:prstGeom prst="rect">
            <a:avLst/>
          </a:prstGeom>
          <a:noFill/>
        </p:spPr>
        <p:txBody>
          <a:bodyPr wrap="square" rtlCol="0">
            <a:spAutoFit/>
          </a:bodyPr>
          <a:lstStyle/>
          <a:p>
            <a:r>
              <a:rPr kumimoji="1" lang="en-US" altLang="zh-CN" sz="4800" b="1" dirty="0">
                <a:solidFill>
                  <a:schemeClr val="accent1">
                    <a:alpha val="70000"/>
                  </a:schemeClr>
                </a:solidFill>
                <a:latin typeface="Microsoft YaHei" panose="020B0503020204020204" pitchFamily="34" charset="-122"/>
                <a:ea typeface="Microsoft YaHei" panose="020B0503020204020204" pitchFamily="34" charset="-122"/>
              </a:rPr>
              <a:t>05</a:t>
            </a:r>
            <a:endParaRPr kumimoji="1" lang="zh-CN" altLang="en-US" sz="4800" b="1" dirty="0">
              <a:solidFill>
                <a:schemeClr val="accent1">
                  <a:alpha val="7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7361456" y="3044279"/>
            <a:ext cx="4207152" cy="768350"/>
          </a:xfrm>
          <a:prstGeom prst="rect">
            <a:avLst/>
          </a:prstGeom>
          <a:noFill/>
        </p:spPr>
        <p:txBody>
          <a:bodyPr wrap="square" rtlCol="0">
            <a:spAutoFit/>
          </a:bodyPr>
          <a:lstStyle/>
          <a:p>
            <a:r>
              <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rPr>
              <a:t>开源进展</a:t>
            </a:r>
            <a:endPar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87878" y="146261"/>
            <a:ext cx="3251200" cy="429895"/>
          </a:xfrm>
          <a:prstGeom prst="rect">
            <a:avLst/>
          </a:prstGeom>
          <a:noFill/>
        </p:spPr>
        <p:txBody>
          <a:bodyPr wrap="non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开源相关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「基本信息」</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
        <p:nvSpPr>
          <p:cNvPr id="7" name="内容占位符 6"/>
          <p:cNvSpPr>
            <a:spLocks noGrp="1"/>
          </p:cNvSpPr>
          <p:nvPr>
            <p:ph idx="4294967295"/>
          </p:nvPr>
        </p:nvSpPr>
        <p:spPr>
          <a:xfrm>
            <a:off x="568924" y="1274761"/>
            <a:ext cx="6372225" cy="4308475"/>
          </a:xfrm>
        </p:spPr>
        <p:txBody>
          <a:bodyPr>
            <a:noAutofit/>
          </a:bodyPr>
          <a:lstStyle/>
          <a:p>
            <a:pPr marL="0" indent="0">
              <a:lnSpc>
                <a:spcPct val="100000"/>
              </a:lnSpc>
              <a:buNone/>
            </a:pPr>
            <a:endParaRPr lang="en-US" altLang="zh-CN" sz="1800" dirty="0">
              <a:latin typeface="Microsoft YaHei" panose="020B0503020204020204" pitchFamily="34" charset="-122"/>
              <a:ea typeface="Microsoft YaHei" panose="020B0503020204020204" pitchFamily="34" charset="-122"/>
            </a:endParaRPr>
          </a:p>
          <a:p>
            <a:pPr lvl="0">
              <a:lnSpc>
                <a:spcPct val="100000"/>
              </a:lnSpc>
            </a:pPr>
            <a:r>
              <a:rPr kumimoji="1" lang="zh-CN" altLang="en-US" sz="1800"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代码托管平台</a:t>
            </a:r>
            <a:r>
              <a:rPr kumimoji="1" lang="en-US" altLang="zh-CN" sz="1800"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 Source Control: </a:t>
            </a:r>
            <a:r>
              <a:rPr lang="en-US" altLang="zh-CN" sz="1800" dirty="0">
                <a:latin typeface="Consolas" panose="020B0609020204030204" pitchFamily="49" charset="0"/>
                <a:ea typeface="Microsoft YaHei" panose="020B0503020204020204" pitchFamily="34" charset="-122"/>
                <a:cs typeface="Consolas" panose="020B0609020204030204" pitchFamily="49" charset="0"/>
              </a:rPr>
              <a:t>https://</a:t>
            </a: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github.com</a:t>
            </a:r>
            <a:r>
              <a:rPr lang="en-US" altLang="zh-CN" sz="1800" dirty="0">
                <a:latin typeface="Consolas" panose="020B0609020204030204" pitchFamily="49" charset="0"/>
                <a:ea typeface="Microsoft YaHei" panose="020B0503020204020204" pitchFamily="34" charset="-122"/>
                <a:cs typeface="Consolas" panose="020B0609020204030204" pitchFamily="49" charset="0"/>
              </a:rPr>
              <a:t>/</a:t>
            </a: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meshplus</a:t>
            </a:r>
            <a:r>
              <a:rPr lang="en-US" altLang="zh-CN" sz="1800" dirty="0">
                <a:latin typeface="Consolas" panose="020B0609020204030204" pitchFamily="49" charset="0"/>
                <a:ea typeface="Microsoft YaHei" panose="020B0503020204020204" pitchFamily="34" charset="-122"/>
                <a:cs typeface="Consolas" panose="020B0609020204030204" pitchFamily="49" charset="0"/>
              </a:rPr>
              <a:t>/</a:t>
            </a: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hyperbench.git</a:t>
            </a: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marL="0" lvl="0" indent="0">
              <a:lnSpc>
                <a:spcPct val="100000"/>
              </a:lnSpc>
              <a:buNone/>
            </a:pP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a:lnSpc>
                <a:spcPct val="100000"/>
              </a:lnSpc>
            </a:pPr>
            <a:r>
              <a:rPr kumimoji="1" lang="zh-CN" altLang="en-US" sz="1800"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代码主要贡献者 </a:t>
            </a:r>
            <a:r>
              <a:rPr kumimoji="1" lang="en-US" altLang="zh-CN" sz="1800"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Founding Maintainers:</a:t>
            </a:r>
            <a:endParaRPr kumimoji="1" lang="en-US" altLang="zh-CN" sz="1800"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a:p>
            <a:pPr>
              <a:lnSpc>
                <a:spcPct val="100000"/>
              </a:lnSpc>
            </a:pP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kjzz</a:t>
            </a: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a:lnSpc>
                <a:spcPct val="100000"/>
              </a:lnSpc>
            </a:pP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liuxiaomeiG</a:t>
            </a: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a:lnSpc>
                <a:spcPct val="100000"/>
              </a:lnSpc>
            </a:pPr>
            <a:r>
              <a:rPr lang="en-US" altLang="zh-CN" sz="1800" dirty="0">
                <a:latin typeface="Consolas" panose="020B0609020204030204" pitchFamily="49" charset="0"/>
                <a:ea typeface="Microsoft YaHei" panose="020B0503020204020204" pitchFamily="34" charset="-122"/>
                <a:cs typeface="Consolas" panose="020B0609020204030204" pitchFamily="49" charset="0"/>
              </a:rPr>
              <a:t>Yuri </a:t>
            </a:r>
            <a:r>
              <a:rPr lang="en-US" altLang="zh-CN" sz="1800" dirty="0" err="1">
                <a:latin typeface="Consolas" panose="020B0609020204030204" pitchFamily="49" charset="0"/>
                <a:ea typeface="Microsoft YaHei" panose="020B0503020204020204" pitchFamily="34" charset="-122"/>
                <a:cs typeface="Consolas" panose="020B0609020204030204" pitchFamily="49" charset="0"/>
              </a:rPr>
              <a:t>Xue</a:t>
            </a: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a:lnSpc>
                <a:spcPct val="100000"/>
              </a:lnSpc>
            </a:pPr>
            <a:r>
              <a:rPr lang="en-US" altLang="zh-CN" sz="1800" dirty="0">
                <a:latin typeface="Consolas" panose="020B0609020204030204" pitchFamily="49" charset="0"/>
                <a:ea typeface="Microsoft YaHei" panose="020B0503020204020204" pitchFamily="34" charset="-122"/>
                <a:cs typeface="Consolas" panose="020B0609020204030204" pitchFamily="49" charset="0"/>
              </a:rPr>
              <a:t>rjl493456442</a:t>
            </a:r>
            <a:endParaRPr lang="en-US" altLang="zh-CN" sz="1800" dirty="0">
              <a:latin typeface="Consolas" panose="020B0609020204030204" pitchFamily="49" charset="0"/>
              <a:ea typeface="Microsoft YaHei" panose="020B0503020204020204" pitchFamily="34" charset="-122"/>
              <a:cs typeface="Consolas" panose="020B0609020204030204" pitchFamily="49" charset="0"/>
            </a:endParaRPr>
          </a:p>
          <a:p>
            <a:pPr lvl="1">
              <a:lnSpc>
                <a:spcPct val="100000"/>
              </a:lnSpc>
            </a:pPr>
            <a:endParaRPr lang="en-US" altLang="zh-CN" sz="1800" dirty="0">
              <a:latin typeface="Microsoft YaHei" panose="020B0503020204020204" pitchFamily="34" charset="-122"/>
              <a:ea typeface="Microsoft YaHei" panose="020B0503020204020204" pitchFamily="34" charset="-122"/>
            </a:endParaRPr>
          </a:p>
          <a:p>
            <a:pPr lvl="1">
              <a:lnSpc>
                <a:spcPct val="100000"/>
              </a:lnSpc>
            </a:pPr>
            <a:endParaRPr lang="en-US" altLang="zh-CN" sz="1800" dirty="0">
              <a:latin typeface="Microsoft YaHei" panose="020B0503020204020204" pitchFamily="34" charset="-122"/>
              <a:ea typeface="Microsoft YaHei" panose="020B0503020204020204" pitchFamily="34" charset="-122"/>
            </a:endParaRPr>
          </a:p>
          <a:p>
            <a:pPr lvl="1">
              <a:lnSpc>
                <a:spcPct val="140000"/>
              </a:lnSpc>
            </a:pPr>
            <a:endParaRPr lang="en-US" altLang="zh-CN" sz="1800" dirty="0">
              <a:latin typeface="Microsoft YaHei" panose="020B0503020204020204" pitchFamily="34" charset="-122"/>
              <a:ea typeface="Microsoft YaHei" panose="020B0503020204020204" pitchFamily="34" charset="-122"/>
            </a:endParaRPr>
          </a:p>
          <a:p>
            <a:pPr lvl="0"/>
            <a:endParaRPr lang="en-US" altLang="zh-CN" sz="1800" dirty="0">
              <a:latin typeface="Microsoft YaHei" panose="020B0503020204020204" pitchFamily="34" charset="-122"/>
              <a:ea typeface="Microsoft YaHei" panose="020B0503020204020204" pitchFamily="34" charset="-122"/>
            </a:endParaRPr>
          </a:p>
          <a:p>
            <a:pPr lvl="0"/>
            <a:endParaRPr lang="en-US" altLang="zh-CN" sz="1800" dirty="0">
              <a:latin typeface="Microsoft YaHei" panose="020B0503020204020204" pitchFamily="34" charset="-122"/>
              <a:ea typeface="Microsoft YaHei" panose="020B0503020204020204" pitchFamily="34" charset="-122"/>
            </a:endParaRPr>
          </a:p>
          <a:p>
            <a:endParaRPr lang="en-US" altLang="zh-CN" sz="1800" dirty="0">
              <a:latin typeface="Microsoft YaHei" panose="020B0503020204020204" pitchFamily="34" charset="-122"/>
              <a:ea typeface="Microsoft YaHei" panose="020B0503020204020204" pitchFamily="34" charset="-122"/>
            </a:endParaRPr>
          </a:p>
          <a:p>
            <a:endParaRPr lang="en-US" altLang="zh-CN" sz="18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568960" y="4995545"/>
            <a:ext cx="5009515" cy="1198880"/>
          </a:xfrm>
          <a:prstGeom prst="rect">
            <a:avLst/>
          </a:prstGeom>
          <a:noFill/>
        </p:spPr>
        <p:txBody>
          <a:bodyPr wrap="square" rtlCol="0">
            <a:spAutoFit/>
          </a:bodyPr>
          <a:p>
            <a:pPr marL="285750" lvl="1" indent="-285750">
              <a:buFont typeface="Arial" panose="020B0604020202090204" pitchFamily="34" charset="0"/>
              <a:buChar char="•"/>
            </a:pPr>
            <a:r>
              <a:rPr lang="en-US" altLang="zh-CN"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sym typeface="+mn-ea"/>
              </a:rPr>
              <a:t>Issue Tracker: </a:t>
            </a:r>
            <a:r>
              <a:rPr lang="en-US" altLang="zh-CN"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sym typeface="+mn-ea"/>
              </a:rPr>
              <a:t>https://github.com/meshplus/hyperbench/issues</a:t>
            </a:r>
            <a:endParaRPr lang="en-US" altLang="zh-CN"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a:p>
            <a:endParaRPr lang="zh-CN" altLang="en-US"/>
          </a:p>
        </p:txBody>
      </p:sp>
      <p:pic>
        <p:nvPicPr>
          <p:cNvPr id="3" name="图片 2"/>
          <p:cNvPicPr>
            <a:picLocks noChangeAspect="1"/>
          </p:cNvPicPr>
          <p:nvPr/>
        </p:nvPicPr>
        <p:blipFill>
          <a:blip r:embed="rId1"/>
          <a:stretch>
            <a:fillRect/>
          </a:stretch>
        </p:blipFill>
        <p:spPr>
          <a:xfrm>
            <a:off x="7758058" y="1041577"/>
            <a:ext cx="1752600" cy="1041401"/>
          </a:xfrm>
          <a:prstGeom prst="rect">
            <a:avLst/>
          </a:prstGeom>
        </p:spPr>
      </p:pic>
      <p:pic>
        <p:nvPicPr>
          <p:cNvPr id="4" name="图片 3"/>
          <p:cNvPicPr>
            <a:picLocks noChangeAspect="1"/>
          </p:cNvPicPr>
          <p:nvPr/>
        </p:nvPicPr>
        <p:blipFill>
          <a:blip r:embed="rId2"/>
          <a:stretch>
            <a:fillRect/>
          </a:stretch>
        </p:blipFill>
        <p:spPr>
          <a:xfrm>
            <a:off x="7335612" y="2396393"/>
            <a:ext cx="2696858" cy="2710208"/>
          </a:xfrm>
          <a:prstGeom prst="rect">
            <a:avLst/>
          </a:prstGeom>
        </p:spPr>
      </p:pic>
      <p:sp>
        <p:nvSpPr>
          <p:cNvPr id="5" name="文本框 4"/>
          <p:cNvSpPr txBox="1"/>
          <p:nvPr/>
        </p:nvSpPr>
        <p:spPr>
          <a:xfrm>
            <a:off x="7472045" y="5262245"/>
            <a:ext cx="2504440" cy="368300"/>
          </a:xfrm>
          <a:prstGeom prst="rect">
            <a:avLst/>
          </a:prstGeom>
          <a:noFill/>
        </p:spPr>
        <p:txBody>
          <a:bodyPr wrap="square" rtlCol="0">
            <a:spAutoFit/>
          </a:bodyPr>
          <a:p>
            <a:r>
              <a:rPr kumimoji="1"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添加小助手加入交流群</a:t>
            </a:r>
            <a:endParaRPr kumimoji="1" lang="zh-CN" altLang="en-US" b="1"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87878" y="146261"/>
            <a:ext cx="3427730" cy="429895"/>
          </a:xfrm>
          <a:prstGeom prst="rect">
            <a:avLst/>
          </a:prstGeom>
          <a:noFill/>
        </p:spPr>
        <p:txBody>
          <a:bodyPr wrap="non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开源相关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Roadmap</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cxnSp>
        <p:nvCxnSpPr>
          <p:cNvPr id="11" name="直接连接符 24"/>
          <p:cNvCxnSpPr/>
          <p:nvPr/>
        </p:nvCxnSpPr>
        <p:spPr>
          <a:xfrm flipV="1">
            <a:off x="3156710" y="2129178"/>
            <a:ext cx="84" cy="325553"/>
          </a:xfrm>
          <a:prstGeom prst="line">
            <a:avLst/>
          </a:prstGeom>
          <a:ln w="25400" cap="rnd">
            <a:solidFill>
              <a:schemeClr val="accent1">
                <a:lumMod val="20000"/>
                <a:lumOff val="8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直接连接符 24"/>
          <p:cNvCxnSpPr/>
          <p:nvPr/>
        </p:nvCxnSpPr>
        <p:spPr>
          <a:xfrm flipV="1">
            <a:off x="7189714" y="2129178"/>
            <a:ext cx="84" cy="325553"/>
          </a:xfrm>
          <a:prstGeom prst="line">
            <a:avLst/>
          </a:prstGeom>
          <a:ln w="25400" cap="rnd">
            <a:solidFill>
              <a:schemeClr val="accent1">
                <a:lumMod val="20000"/>
                <a:lumOff val="8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569702" y="2897581"/>
            <a:ext cx="3792587" cy="2850076"/>
          </a:xfrm>
          <a:prstGeom prst="rect">
            <a:avLst/>
          </a:prstGeom>
          <a:ln>
            <a:noFill/>
          </a:ln>
        </p:spPr>
        <p:txBody>
          <a:bodyPr wrap="square" lIns="91440" tIns="45720" rIns="91440" bIns="45720" anchor="t">
            <a:noAutofit/>
          </a:bodyPr>
          <a:lstStyle/>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接入 </a:t>
            </a:r>
            <a:r>
              <a:rPr lang="en-US" altLang="zh-CN"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Grafana </a:t>
            </a: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可视化工具</a:t>
            </a:r>
            <a:endParaRPr lang="en-US" altLang="zh-CN"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交易自动采样</a:t>
            </a:r>
            <a:endParaRPr lang="en-US" altLang="zh-CN"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平台测试指标优化完善，新增存储、网络资源消耗等指标</a:t>
            </a:r>
            <a:endPar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支持面向不同应用场景</a:t>
            </a:r>
            <a:r>
              <a:rPr lang="en-US" altLang="zh-CN"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a:t>
            </a: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专项的性能测试</a:t>
            </a:r>
            <a:endPar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rPr>
              <a:t>提供与主流的运维监控系统集成接口</a:t>
            </a:r>
            <a:endParaRPr lang="zh-CN" altLang="en-US" sz="16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buFont typeface="Arial" panose="020B0604020202090204" pitchFamily="34" charset="0"/>
              <a:buChar char="•"/>
            </a:pPr>
            <a:endParaRPr lang="zh-CN" altLang="en-US" sz="14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a:p>
            <a:pPr marL="285750" indent="-285750">
              <a:buFont typeface="Arial" panose="020B0604020202090204" pitchFamily="34" charset="0"/>
              <a:buChar char="•"/>
            </a:pPr>
            <a:endParaRPr lang="en-US" altLang="zh-CN" sz="1400" dirty="0">
              <a:solidFill>
                <a:schemeClr val="tx2"/>
              </a:solidFill>
              <a:latin typeface="Microsoft YaHei" panose="020B0503020204020204" pitchFamily="34" charset="-122"/>
              <a:ea typeface="Microsoft YaHei" panose="020B0503020204020204" pitchFamily="34" charset="-122"/>
              <a:cs typeface="Source Han Sans SC" panose="020B0400000000000000" charset="-122"/>
            </a:endParaRPr>
          </a:p>
        </p:txBody>
      </p:sp>
      <p:sp>
        <p:nvSpPr>
          <p:cNvPr id="14" name="文本框 13"/>
          <p:cNvSpPr txBox="1"/>
          <p:nvPr/>
        </p:nvSpPr>
        <p:spPr>
          <a:xfrm>
            <a:off x="1569702" y="2546679"/>
            <a:ext cx="4077570" cy="369332"/>
          </a:xfrm>
          <a:prstGeom prst="rect">
            <a:avLst/>
          </a:prstGeom>
          <a:noFill/>
        </p:spPr>
        <p:txBody>
          <a:bodyPr wrap="square">
            <a:spAutoFit/>
          </a:bodyPr>
          <a:lstStyle/>
          <a:p>
            <a:r>
              <a:rPr lang="zh-CN" altLang="en-US" b="1" dirty="0">
                <a:solidFill>
                  <a:schemeClr val="accent1"/>
                </a:solidFill>
                <a:latin typeface="Microsoft YaHei" panose="020B0503020204020204" pitchFamily="34" charset="-122"/>
                <a:ea typeface="Microsoft YaHei" panose="020B0503020204020204" pitchFamily="34" charset="-122"/>
                <a:cs typeface="Source Han Sans SC" panose="020B0400000000000000" charset="-122"/>
              </a:rPr>
              <a:t>打造功能完备的区块链性能测试平台</a:t>
            </a:r>
            <a:endParaRPr lang="en-US" altLang="zh-CN" b="1" dirty="0">
              <a:solidFill>
                <a:schemeClr val="accent1"/>
              </a:solidFill>
              <a:latin typeface="Microsoft YaHei" panose="020B0503020204020204" pitchFamily="34" charset="-122"/>
              <a:ea typeface="Microsoft YaHei" panose="020B0503020204020204" pitchFamily="34" charset="-122"/>
              <a:cs typeface="Source Han Sans SC" panose="020B0400000000000000" charset="-122"/>
            </a:endParaRPr>
          </a:p>
        </p:txBody>
      </p:sp>
      <p:sp>
        <p:nvSpPr>
          <p:cNvPr id="18" name="矩形 17"/>
          <p:cNvSpPr/>
          <p:nvPr/>
        </p:nvSpPr>
        <p:spPr>
          <a:xfrm>
            <a:off x="6233397" y="2916011"/>
            <a:ext cx="3940506" cy="2602660"/>
          </a:xfrm>
          <a:prstGeom prst="rect">
            <a:avLst/>
          </a:prstGeom>
          <a:ln>
            <a:noFill/>
          </a:ln>
        </p:spPr>
        <p:txBody>
          <a:bodyPr wrap="square" lIns="91440" tIns="45720" rIns="91440" bIns="45720" anchor="t">
            <a:noAutofit/>
          </a:bodyPr>
          <a:lstStyle/>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rPr>
              <a:t>增加压力输出策略</a:t>
            </a:r>
            <a:endParaRPr lang="en-US" altLang="zh-CN"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rPr>
              <a:t>分布式调度策略优化</a:t>
            </a:r>
            <a:endParaRPr lang="zh-CN" altLang="en-US"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rPr>
              <a:t>提供更为丰富的测试报告解析</a:t>
            </a:r>
            <a:endParaRPr lang="zh-CN" altLang="en-US"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rPr>
              <a:t>构建基准测试指标，颁发相关测评证书，树立行业影响力</a:t>
            </a:r>
            <a:endParaRPr lang="en-US" altLang="zh-CN" sz="1600" dirty="0">
              <a:solidFill>
                <a:schemeClr val="tx2"/>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600" dirty="0">
                <a:solidFill>
                  <a:schemeClr val="tx2"/>
                </a:solidFill>
                <a:latin typeface="Microsoft YaHei" panose="020B0503020204020204" pitchFamily="34" charset="-122"/>
                <a:ea typeface="Microsoft YaHei" panose="020B0503020204020204" pitchFamily="34" charset="-122"/>
              </a:rPr>
              <a:t>支持</a:t>
            </a:r>
            <a:r>
              <a:rPr lang="en-US" altLang="zh-CN" sz="1600" dirty="0">
                <a:solidFill>
                  <a:schemeClr val="tx2"/>
                </a:solidFill>
                <a:latin typeface="Microsoft YaHei" panose="020B0503020204020204" pitchFamily="34" charset="-122"/>
                <a:ea typeface="Microsoft YaHei" panose="020B0503020204020204" pitchFamily="34" charset="-122"/>
              </a:rPr>
              <a:t>10+</a:t>
            </a:r>
            <a:r>
              <a:rPr lang="zh-CN" altLang="en-US" sz="1600" dirty="0">
                <a:solidFill>
                  <a:schemeClr val="tx2"/>
                </a:solidFill>
                <a:latin typeface="Microsoft YaHei" panose="020B0503020204020204" pitchFamily="34" charset="-122"/>
                <a:ea typeface="Microsoft YaHei" panose="020B0503020204020204" pitchFamily="34" charset="-122"/>
              </a:rPr>
              <a:t>不同类型应用区块链适配，达到主流区块链平台全覆盖</a:t>
            </a:r>
            <a:endParaRPr lang="zh-CN" altLang="en-US" sz="1600" dirty="0">
              <a:solidFill>
                <a:schemeClr val="tx2"/>
              </a:solidFill>
              <a:latin typeface="Microsoft YaHei" panose="020B0503020204020204" pitchFamily="34" charset="-122"/>
              <a:ea typeface="Microsoft YaHei" panose="020B0503020204020204" pitchFamily="34" charset="-122"/>
            </a:endParaRPr>
          </a:p>
        </p:txBody>
      </p:sp>
      <p:sp>
        <p:nvSpPr>
          <p:cNvPr id="19" name="文本框 18"/>
          <p:cNvSpPr txBox="1"/>
          <p:nvPr/>
        </p:nvSpPr>
        <p:spPr>
          <a:xfrm>
            <a:off x="6233396" y="2532289"/>
            <a:ext cx="4034323" cy="369332"/>
          </a:xfrm>
          <a:prstGeom prst="rect">
            <a:avLst/>
          </a:prstGeom>
          <a:noFill/>
        </p:spPr>
        <p:txBody>
          <a:bodyPr wrap="square">
            <a:spAutoFit/>
          </a:bodyPr>
          <a:lstStyle/>
          <a:p>
            <a:r>
              <a:rPr lang="zh-CN" altLang="en-US" b="1" dirty="0">
                <a:solidFill>
                  <a:schemeClr val="accent1"/>
                </a:solidFill>
                <a:latin typeface="Microsoft YaHei" panose="020B0503020204020204" pitchFamily="34" charset="-122"/>
                <a:ea typeface="Microsoft YaHei" panose="020B0503020204020204" pitchFamily="34" charset="-122"/>
                <a:cs typeface="Source Han Sans SC" panose="020B0400000000000000" charset="-122"/>
              </a:rPr>
              <a:t>成为行业领先的区块链性能测试平台</a:t>
            </a:r>
            <a:endParaRPr lang="en-US" altLang="zh-CN" b="1" dirty="0">
              <a:solidFill>
                <a:schemeClr val="accent1"/>
              </a:solidFill>
              <a:latin typeface="Microsoft YaHei" panose="020B0503020204020204" pitchFamily="34" charset="-122"/>
              <a:ea typeface="Microsoft YaHei" panose="020B0503020204020204" pitchFamily="34" charset="-122"/>
              <a:cs typeface="Source Han Sans SC" panose="020B0400000000000000" charset="-122"/>
            </a:endParaRPr>
          </a:p>
        </p:txBody>
      </p:sp>
      <p:cxnSp>
        <p:nvCxnSpPr>
          <p:cNvPr id="22" name="直线箭头连接符 25"/>
          <p:cNvCxnSpPr/>
          <p:nvPr/>
        </p:nvCxnSpPr>
        <p:spPr>
          <a:xfrm>
            <a:off x="1331403" y="2028565"/>
            <a:ext cx="9214207" cy="23055"/>
          </a:xfrm>
          <a:prstGeom prst="straightConnector1">
            <a:avLst/>
          </a:prstGeom>
          <a:solidFill>
            <a:srgbClr val="47B3F1"/>
          </a:solidFill>
          <a:ln w="1206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977233" y="1810665"/>
            <a:ext cx="433474" cy="433474"/>
          </a:xfrm>
          <a:prstGeom prst="ellipse">
            <a:avLst/>
          </a:prstGeom>
          <a:solidFill>
            <a:schemeClr val="accent1"/>
          </a:solid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kumimoji="1" lang="zh-CN" altLang="en-US">
              <a:solidFill>
                <a:schemeClr val="tx2"/>
              </a:solidFill>
              <a:latin typeface="Microsoft YaHei" panose="020B0503020204020204" pitchFamily="34" charset="-122"/>
              <a:ea typeface="Microsoft YaHei" panose="020B0503020204020204" pitchFamily="34" charset="-122"/>
            </a:endParaRPr>
          </a:p>
        </p:txBody>
      </p:sp>
      <p:sp>
        <p:nvSpPr>
          <p:cNvPr id="24" name="椭圆 38"/>
          <p:cNvSpPr/>
          <p:nvPr/>
        </p:nvSpPr>
        <p:spPr>
          <a:xfrm>
            <a:off x="9142727" y="1901106"/>
            <a:ext cx="250406" cy="250406"/>
          </a:xfrm>
          <a:prstGeom prst="ellipse">
            <a:avLst/>
          </a:prstGeom>
          <a:solidFill>
            <a:schemeClr val="accent1"/>
          </a:solidFill>
          <a:ln w="53975" cmpd="dbl">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kumimoji="1" lang="zh-CN" altLang="en-US">
              <a:solidFill>
                <a:schemeClr val="tx2"/>
              </a:solidFill>
              <a:latin typeface="Microsoft YaHei" panose="020B0503020204020204" pitchFamily="34" charset="-122"/>
              <a:ea typeface="Microsoft YaHei" panose="020B0503020204020204" pitchFamily="34" charset="-122"/>
            </a:endParaRPr>
          </a:p>
        </p:txBody>
      </p:sp>
      <p:sp>
        <p:nvSpPr>
          <p:cNvPr id="26" name="椭圆 75"/>
          <p:cNvSpPr/>
          <p:nvPr/>
        </p:nvSpPr>
        <p:spPr>
          <a:xfrm>
            <a:off x="1319296" y="1901106"/>
            <a:ext cx="250406" cy="250406"/>
          </a:xfrm>
          <a:prstGeom prst="ellipse">
            <a:avLst/>
          </a:prstGeom>
          <a:solidFill>
            <a:schemeClr val="accent1"/>
          </a:solidFill>
          <a:ln w="53975" cmpd="dbl">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kumimoji="1" lang="zh-CN" altLang="en-US">
              <a:solidFill>
                <a:schemeClr val="tx2"/>
              </a:solidFill>
              <a:latin typeface="Microsoft YaHei" panose="020B0503020204020204" pitchFamily="34" charset="-122"/>
              <a:ea typeface="Microsoft YaHei" panose="020B0503020204020204" pitchFamily="34" charset="-122"/>
            </a:endParaRPr>
          </a:p>
        </p:txBody>
      </p:sp>
      <p:sp>
        <p:nvSpPr>
          <p:cNvPr id="27" name="椭圆 76"/>
          <p:cNvSpPr/>
          <p:nvPr/>
        </p:nvSpPr>
        <p:spPr>
          <a:xfrm>
            <a:off x="2954694" y="1798975"/>
            <a:ext cx="433474" cy="433474"/>
          </a:xfrm>
          <a:prstGeom prst="ellipse">
            <a:avLst/>
          </a:prstGeom>
          <a:solidFill>
            <a:schemeClr val="accent1"/>
          </a:solidFill>
          <a:ln w="635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kumimoji="1" lang="zh-CN" altLang="en-US">
              <a:solidFill>
                <a:schemeClr val="tx2"/>
              </a:solidFill>
              <a:latin typeface="Microsoft YaHei" panose="020B0503020204020204" pitchFamily="34" charset="-122"/>
              <a:ea typeface="Microsoft YaHei" panose="020B0503020204020204" pitchFamily="34" charset="-122"/>
            </a:endParaRPr>
          </a:p>
        </p:txBody>
      </p:sp>
      <p:sp>
        <p:nvSpPr>
          <p:cNvPr id="28" name="椭圆 77"/>
          <p:cNvSpPr/>
          <p:nvPr/>
        </p:nvSpPr>
        <p:spPr>
          <a:xfrm>
            <a:off x="5013421" y="1901106"/>
            <a:ext cx="250406" cy="250406"/>
          </a:xfrm>
          <a:prstGeom prst="ellipse">
            <a:avLst/>
          </a:prstGeom>
          <a:solidFill>
            <a:schemeClr val="accent1"/>
          </a:solidFill>
          <a:ln w="53975" cmpd="dbl">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kumimoji="1" lang="zh-CN" altLang="en-US">
              <a:solidFill>
                <a:schemeClr val="tx2"/>
              </a:solidFill>
              <a:latin typeface="Microsoft YaHei" panose="020B0503020204020204" pitchFamily="34" charset="-122"/>
              <a:ea typeface="Microsoft YaHei" panose="020B0503020204020204" pitchFamily="34" charset="-122"/>
            </a:endParaRPr>
          </a:p>
        </p:txBody>
      </p:sp>
      <p:sp>
        <p:nvSpPr>
          <p:cNvPr id="30" name="文本框 29"/>
          <p:cNvSpPr txBox="1"/>
          <p:nvPr/>
        </p:nvSpPr>
        <p:spPr>
          <a:xfrm>
            <a:off x="2581965" y="1317951"/>
            <a:ext cx="1178931" cy="461665"/>
          </a:xfrm>
          <a:prstGeom prst="rect">
            <a:avLst/>
          </a:prstGeom>
          <a:noFill/>
        </p:spPr>
        <p:txBody>
          <a:bodyPr wrap="square">
            <a:spAutoFit/>
          </a:bodyPr>
          <a:lstStyle/>
          <a:p>
            <a:pPr algn="ctr"/>
            <a:r>
              <a:rPr lang="en-US" altLang="zh-CN" sz="2400"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2022</a:t>
            </a:r>
            <a:endParaRPr lang="en-US" altLang="zh-CN" sz="2400"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31" name="文本框 30"/>
          <p:cNvSpPr txBox="1"/>
          <p:nvPr/>
        </p:nvSpPr>
        <p:spPr>
          <a:xfrm>
            <a:off x="6600248" y="1371776"/>
            <a:ext cx="1178931" cy="461665"/>
          </a:xfrm>
          <a:prstGeom prst="rect">
            <a:avLst/>
          </a:prstGeom>
          <a:noFill/>
        </p:spPr>
        <p:txBody>
          <a:bodyPr wrap="square">
            <a:spAutoFit/>
          </a:bodyPr>
          <a:lstStyle/>
          <a:p>
            <a:pPr algn="ctr"/>
            <a:r>
              <a:rPr lang="en-US" altLang="zh-CN" sz="2400"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2024</a:t>
            </a:r>
            <a:endParaRPr lang="en-US" altLang="zh-CN" sz="2400" b="1"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矩形 69"/>
          <p:cNvSpPr/>
          <p:nvPr/>
        </p:nvSpPr>
        <p:spPr>
          <a:xfrm>
            <a:off x="511645" y="812817"/>
            <a:ext cx="10916748" cy="1651336"/>
          </a:xfrm>
          <a:prstGeom prst="rect">
            <a:avLst/>
          </a:prstGeom>
          <a:solidFill>
            <a:schemeClr val="accent1">
              <a:lumMod val="20000"/>
              <a:lumOff val="80000"/>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 name="文本框 1"/>
          <p:cNvSpPr txBox="1"/>
          <p:nvPr/>
        </p:nvSpPr>
        <p:spPr>
          <a:xfrm>
            <a:off x="664217" y="992795"/>
            <a:ext cx="10421711" cy="1291379"/>
          </a:xfrm>
          <a:prstGeom prst="rect">
            <a:avLst/>
          </a:prstGeom>
          <a:noFill/>
        </p:spPr>
        <p:txBody>
          <a:bodyPr wrap="square" rtlCol="0">
            <a:spAutoFit/>
          </a:bodyPr>
          <a:lstStyle/>
          <a:p>
            <a:pPr algn="l">
              <a:lnSpc>
                <a:spcPct val="150000"/>
              </a:lnSpc>
            </a:pPr>
            <a:r>
              <a:rPr kumimoji="1" lang="zh-CN" altLang="en-US" dirty="0">
                <a:solidFill>
                  <a:schemeClr val="tx2">
                    <a:lumMod val="75000"/>
                  </a:schemeClr>
                </a:solidFill>
                <a:latin typeface="Microsoft YaHei" panose="020B0503020204020204" pitchFamily="34" charset="-122"/>
                <a:ea typeface="Microsoft YaHei" panose="020B0503020204020204" pitchFamily="34" charset="-122"/>
                <a:sym typeface="+mn-ea"/>
              </a:rPr>
              <a:t>本产品参考软件质量模型</a:t>
            </a:r>
            <a:r>
              <a:rPr kumimoji="1" lang="en-US" altLang="zh-CN" dirty="0">
                <a:solidFill>
                  <a:schemeClr val="tx2">
                    <a:lumMod val="75000"/>
                  </a:schemeClr>
                </a:solidFill>
                <a:latin typeface="Microsoft YaHei" panose="020B0503020204020204" pitchFamily="34" charset="-122"/>
                <a:ea typeface="Microsoft YaHei" panose="020B0503020204020204" pitchFamily="34" charset="-122"/>
                <a:sym typeface="+mn-ea"/>
              </a:rPr>
              <a:t>ISO 9126</a:t>
            </a:r>
            <a:r>
              <a:rPr kumimoji="1" lang="zh-CN" altLang="en-US" dirty="0">
                <a:solidFill>
                  <a:schemeClr val="tx2">
                    <a:lumMod val="75000"/>
                  </a:schemeClr>
                </a:solidFill>
                <a:latin typeface="Microsoft YaHei" panose="020B0503020204020204" pitchFamily="34" charset="-122"/>
                <a:ea typeface="Microsoft YaHei" panose="020B0503020204020204" pitchFamily="34" charset="-122"/>
                <a:sym typeface="+mn-ea"/>
              </a:rPr>
              <a:t>软件质量模型（</a:t>
            </a:r>
            <a:r>
              <a:rPr kumimoji="1" lang="en-US" altLang="zh-CN" dirty="0">
                <a:solidFill>
                  <a:schemeClr val="tx2">
                    <a:lumMod val="75000"/>
                  </a:schemeClr>
                </a:solidFill>
                <a:latin typeface="Microsoft YaHei" panose="020B0503020204020204" pitchFamily="34" charset="-122"/>
                <a:ea typeface="Microsoft YaHei" panose="020B0503020204020204" pitchFamily="34" charset="-122"/>
                <a:sym typeface="+mn-ea"/>
              </a:rPr>
              <a:t>1993</a:t>
            </a:r>
            <a:r>
              <a:rPr kumimoji="1" lang="zh-CN" altLang="en-US" dirty="0">
                <a:solidFill>
                  <a:schemeClr val="tx2">
                    <a:lumMod val="75000"/>
                  </a:schemeClr>
                </a:solidFill>
                <a:latin typeface="Microsoft YaHei" panose="020B0503020204020204" pitchFamily="34" charset="-122"/>
                <a:ea typeface="Microsoft YaHei" panose="020B0503020204020204" pitchFamily="34" charset="-122"/>
                <a:sym typeface="+mn-ea"/>
              </a:rPr>
              <a:t>年）和</a:t>
            </a:r>
            <a:r>
              <a:rPr kumimoji="1" lang="en-US" altLang="zh-CN" dirty="0">
                <a:solidFill>
                  <a:schemeClr val="tx2">
                    <a:lumMod val="75000"/>
                  </a:schemeClr>
                </a:solidFill>
                <a:latin typeface="Microsoft YaHei" panose="020B0503020204020204" pitchFamily="34" charset="-122"/>
                <a:ea typeface="Microsoft YaHei" panose="020B0503020204020204" pitchFamily="34" charset="-122"/>
                <a:sym typeface="+mn-ea"/>
              </a:rPr>
              <a:t>ISC/IEC 25010</a:t>
            </a:r>
            <a:r>
              <a:rPr kumimoji="1" lang="zh-CN" altLang="en-US" dirty="0">
                <a:solidFill>
                  <a:schemeClr val="tx2">
                    <a:lumMod val="75000"/>
                  </a:schemeClr>
                </a:solidFill>
                <a:latin typeface="Microsoft YaHei" panose="020B0503020204020204" pitchFamily="34" charset="-122"/>
                <a:ea typeface="Microsoft YaHei" panose="020B0503020204020204" pitchFamily="34" charset="-122"/>
                <a:sym typeface="+mn-ea"/>
              </a:rPr>
              <a:t>质量模型，并结合区块链行业标准以及区块链测评的实践，得出区块链系统测质量模型（如下图所示）。该模型大体上分为功能、性能、安全性、可靠性、可维护性、可移植性、互操作性和可扩展性八大块</a:t>
            </a:r>
            <a:endParaRPr kumimoji="1" lang="zh-CN" altLang="en-US" dirty="0">
              <a:solidFill>
                <a:schemeClr val="tx2">
                  <a:lumMod val="75000"/>
                </a:schemeClr>
              </a:solidFill>
              <a:latin typeface="Microsoft YaHei" panose="020B0503020204020204" pitchFamily="34" charset="-122"/>
              <a:ea typeface="Microsoft YaHei" panose="020B0503020204020204" pitchFamily="34" charset="-122"/>
              <a:sym typeface="+mn-ea"/>
            </a:endParaRPr>
          </a:p>
        </p:txBody>
      </p:sp>
      <p:sp>
        <p:nvSpPr>
          <p:cNvPr id="3" name="AutoShape 1"/>
          <p:cNvSpPr>
            <a:spLocks noChangeAspect="1" noChangeArrowheads="1"/>
          </p:cNvSpPr>
          <p:nvPr/>
        </p:nvSpPr>
        <p:spPr bwMode="auto">
          <a:xfrm>
            <a:off x="0" y="0"/>
            <a:ext cx="7023100" cy="3136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Microsoft YaHei" panose="020B0503020204020204" pitchFamily="34" charset="-122"/>
              <a:ea typeface="Microsoft YaHei"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6319" y="2500043"/>
            <a:ext cx="8762999" cy="391403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背景</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67016"/>
            <a:ext cx="12192000" cy="322511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3" name="文本框 2"/>
          <p:cNvSpPr txBox="1"/>
          <p:nvPr/>
        </p:nvSpPr>
        <p:spPr>
          <a:xfrm>
            <a:off x="4695617" y="2969179"/>
            <a:ext cx="2800767" cy="830997"/>
          </a:xfrm>
          <a:prstGeom prst="rect">
            <a:avLst/>
          </a:prstGeom>
          <a:noFill/>
        </p:spPr>
        <p:txBody>
          <a:bodyPr wrap="none" rtlCol="0" anchor="ctr">
            <a:spAutoFit/>
          </a:bodyPr>
          <a:lstStyle/>
          <a:p>
            <a:pPr algn="l"/>
            <a:r>
              <a:rPr lang="zh-CN" altLang="en-US" sz="4800" b="1" spc="300"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rPr>
              <a:t>谢谢观看</a:t>
            </a:r>
            <a:endParaRPr lang="zh-CN" altLang="en-US" sz="4800" b="1" spc="300" baseline="0" dirty="0">
              <a:solidFill>
                <a:schemeClr val="tx2">
                  <a:lumMod val="50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圆角矩形 45"/>
          <p:cNvSpPr/>
          <p:nvPr/>
        </p:nvSpPr>
        <p:spPr>
          <a:xfrm>
            <a:off x="478160" y="2396462"/>
            <a:ext cx="11235679" cy="4035221"/>
          </a:xfrm>
          <a:prstGeom prst="roundRect">
            <a:avLst>
              <a:gd name="adj" fmla="val 0"/>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3" name="AutoShape 1"/>
          <p:cNvSpPr>
            <a:spLocks noChangeAspect="1" noChangeArrowheads="1"/>
          </p:cNvSpPr>
          <p:nvPr/>
        </p:nvSpPr>
        <p:spPr bwMode="auto">
          <a:xfrm>
            <a:off x="0" y="0"/>
            <a:ext cx="7023100" cy="3136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latin typeface="Microsoft YaHei" panose="020B0503020204020204" pitchFamily="34" charset="-122"/>
              <a:ea typeface="Microsoft YaHei" panose="020B0503020204020204" pitchFamily="34" charset="-122"/>
            </a:endParaRPr>
          </a:p>
        </p:txBody>
      </p:sp>
      <p:sp>
        <p:nvSpPr>
          <p:cNvPr id="7" name="圆角矩形 45"/>
          <p:cNvSpPr/>
          <p:nvPr/>
        </p:nvSpPr>
        <p:spPr>
          <a:xfrm>
            <a:off x="478160" y="805136"/>
            <a:ext cx="11235679" cy="1413416"/>
          </a:xfrm>
          <a:prstGeom prst="roundRect">
            <a:avLst>
              <a:gd name="adj" fmla="val 0"/>
            </a:avLst>
          </a:prstGeom>
          <a:solidFill>
            <a:srgbClr val="F8F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8" name="矩形 7"/>
          <p:cNvSpPr/>
          <p:nvPr/>
        </p:nvSpPr>
        <p:spPr>
          <a:xfrm>
            <a:off x="2269218" y="1047235"/>
            <a:ext cx="9169199" cy="874342"/>
          </a:xfrm>
          <a:prstGeom prst="rect">
            <a:avLst/>
          </a:prstGeom>
        </p:spPr>
        <p:txBody>
          <a:bodyPr wrap="square">
            <a:spAutoFit/>
          </a:bodyPr>
          <a:lstStyle/>
          <a:p>
            <a:pPr algn="just">
              <a:lnSpc>
                <a:spcPct val="150000"/>
              </a:lnSpc>
            </a:pPr>
            <a:r>
              <a:rPr lang="en-US" altLang="zh-CN" dirty="0" err="1">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HyperBench</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平台是一个</a:t>
            </a:r>
            <a:r>
              <a:rPr lang="zh-CN" altLang="en-US" dirty="0">
                <a:solidFill>
                  <a:schemeClr val="accent1"/>
                </a:solidFill>
                <a:latin typeface="Microsoft YaHei" panose="020B0503020204020204" pitchFamily="34" charset="-122"/>
                <a:ea typeface="Microsoft YaHei" panose="020B0503020204020204" pitchFamily="34" charset="-122"/>
                <a:cs typeface="Times New Roman" panose="02020503050405090304" pitchFamily="18" charset="0"/>
              </a:rPr>
              <a:t>高易用、高通用、可伸缩的</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分布式区块链性能测试平台，目前可灵活适配趣链区块链底层平台、</a:t>
            </a:r>
            <a:r>
              <a:rPr lang="en-US" altLang="zh-CN"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Hyperledger/Fabric </a:t>
            </a:r>
            <a:r>
              <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rPr>
              <a:t>等多种主流区块链平台。</a:t>
            </a:r>
            <a:endParaRPr lang="zh-CN" altLang="en-US" dirty="0">
              <a:solidFill>
                <a:schemeClr val="tx2">
                  <a:lumMod val="75000"/>
                </a:schemeClr>
              </a:solidFill>
              <a:latin typeface="Microsoft YaHei" panose="020B0503020204020204" pitchFamily="34" charset="-122"/>
              <a:ea typeface="Microsoft YaHei" panose="020B0503020204020204" pitchFamily="34" charset="-122"/>
              <a:cs typeface="Times New Roman" panose="02020503050405090304" pitchFamily="18" charset="0"/>
            </a:endParaRPr>
          </a:p>
        </p:txBody>
      </p:sp>
      <p:sp>
        <p:nvSpPr>
          <p:cNvPr id="9" name="矩形 8"/>
          <p:cNvSpPr/>
          <p:nvPr/>
        </p:nvSpPr>
        <p:spPr>
          <a:xfrm>
            <a:off x="755571" y="1305531"/>
            <a:ext cx="1236236" cy="400110"/>
          </a:xfrm>
          <a:prstGeom prst="rect">
            <a:avLst/>
          </a:prstGeom>
          <a:noFill/>
        </p:spPr>
        <p:txBody>
          <a:bodyPr wrap="none">
            <a:spAutoFit/>
          </a:bodyPr>
          <a:lstStyle/>
          <a:p>
            <a:r>
              <a:rPr lang="zh-CN" altLang="en-US" sz="2000" b="1" dirty="0">
                <a:solidFill>
                  <a:schemeClr val="accent1"/>
                </a:solidFill>
                <a:latin typeface="Microsoft YaHei" panose="020B0503020204020204" pitchFamily="34" charset="-122"/>
                <a:ea typeface="Microsoft YaHei" panose="020B0503020204020204" pitchFamily="34" charset="-122"/>
              </a:rPr>
              <a:t>项目背景</a:t>
            </a:r>
            <a:endParaRPr lang="zh-CN" altLang="en-US" sz="2000" b="1" dirty="0">
              <a:solidFill>
                <a:schemeClr val="accent1"/>
              </a:solidFill>
              <a:latin typeface="Microsoft YaHei" panose="020B0503020204020204" pitchFamily="34" charset="-122"/>
              <a:ea typeface="Microsoft YaHei" panose="020B0503020204020204" pitchFamily="34" charset="-122"/>
            </a:endParaRPr>
          </a:p>
        </p:txBody>
      </p:sp>
      <p:grpSp>
        <p:nvGrpSpPr>
          <p:cNvPr id="11" name="Group 32"/>
          <p:cNvGrpSpPr/>
          <p:nvPr/>
        </p:nvGrpSpPr>
        <p:grpSpPr>
          <a:xfrm>
            <a:off x="2406095" y="2591793"/>
            <a:ext cx="8864879" cy="1042414"/>
            <a:chOff x="439537" y="2366702"/>
            <a:chExt cx="4206720" cy="1042414"/>
          </a:xfrm>
        </p:grpSpPr>
        <p:sp>
          <p:nvSpPr>
            <p:cNvPr id="15" name="文本框 5"/>
            <p:cNvSpPr txBox="1"/>
            <p:nvPr/>
          </p:nvSpPr>
          <p:spPr>
            <a:xfrm>
              <a:off x="439537" y="2621656"/>
              <a:ext cx="4206720" cy="787460"/>
            </a:xfrm>
            <a:prstGeom prst="rect">
              <a:avLst/>
            </a:prstGeom>
          </p:spPr>
          <p:txBody>
            <a:bodyPr wrap="square" rtlCol="0" anchor="ctr">
              <a:spAutoFit/>
            </a:bodyPr>
            <a:lstStyle/>
            <a:p>
              <a:pPr>
                <a:lnSpc>
                  <a:spcPct val="150000"/>
                </a:lnSpc>
                <a:spcAft>
                  <a:spcPts val="1800"/>
                </a:spcAft>
              </a:pPr>
              <a:r>
                <a:rPr lang="zh-CN" altLang="en-US" sz="1600" dirty="0">
                  <a:solidFill>
                    <a:schemeClr val="accent1"/>
                  </a:solidFill>
                  <a:latin typeface="Microsoft YaHei" panose="020B0503020204020204" pitchFamily="34" charset="-122"/>
                  <a:ea typeface="Microsoft YaHei" panose="020B0503020204020204" pitchFamily="34" charset="-122"/>
                </a:rPr>
                <a:t>攻克区块链平台性能测试的痛点问题，</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提供灵活易用的测试引擎，提供能对接多种区块链平台的适配器，提供具备高拓展性的分布式控制器，</a:t>
              </a:r>
              <a:r>
                <a:rPr lang="zh-CN" altLang="en-US" sz="1600" dirty="0">
                  <a:solidFill>
                    <a:schemeClr val="accent1"/>
                  </a:solidFill>
                  <a:latin typeface="Microsoft YaHei" panose="020B0503020204020204" pitchFamily="34" charset="-122"/>
                  <a:ea typeface="Microsoft YaHei" panose="020B0503020204020204" pitchFamily="34" charset="-122"/>
                </a:rPr>
                <a:t>提升区块链测试平台的易用性、通用性和可伸缩性。</a:t>
              </a:r>
              <a:endParaRPr lang="zh-CN" altLang="en-US" sz="1600" dirty="0">
                <a:solidFill>
                  <a:schemeClr val="accent1"/>
                </a:solidFill>
                <a:latin typeface="Microsoft YaHei" panose="020B0503020204020204" pitchFamily="34" charset="-122"/>
                <a:ea typeface="Microsoft YaHei" panose="020B0503020204020204" pitchFamily="34" charset="-122"/>
                <a:sym typeface="+mn-ea"/>
              </a:endParaRPr>
            </a:p>
          </p:txBody>
        </p:sp>
        <p:sp>
          <p:nvSpPr>
            <p:cNvPr id="16" name="Rectangle 30"/>
            <p:cNvSpPr/>
            <p:nvPr/>
          </p:nvSpPr>
          <p:spPr>
            <a:xfrm>
              <a:off x="439537" y="2366702"/>
              <a:ext cx="1892772" cy="369332"/>
            </a:xfrm>
            <a:prstGeom prst="rect">
              <a:avLst/>
            </a:prstGeom>
          </p:spPr>
          <p:txBody>
            <a:bodyPr wrap="square">
              <a:spAutoFit/>
            </a:bodyPr>
            <a:lstStyle/>
            <a:p>
              <a:pPr marL="285750" indent="-285750">
                <a:buFont typeface="Arial" panose="020B0604020202090204" pitchFamily="34" charset="0"/>
                <a:buChar char="•"/>
                <a:defRPr/>
              </a:pPr>
              <a:r>
                <a:rPr lang="zh-CN" altLang="en-US" b="1" dirty="0">
                  <a:solidFill>
                    <a:schemeClr val="accent1"/>
                  </a:solidFill>
                  <a:latin typeface="Microsoft YaHei" panose="020B0503020204020204" pitchFamily="34" charset="-122"/>
                  <a:ea typeface="Microsoft YaHei" panose="020B0503020204020204" pitchFamily="34" charset="-122"/>
                </a:rPr>
                <a:t>技术价值</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grpSp>
      <p:grpSp>
        <p:nvGrpSpPr>
          <p:cNvPr id="18" name="Group 32"/>
          <p:cNvGrpSpPr/>
          <p:nvPr/>
        </p:nvGrpSpPr>
        <p:grpSpPr>
          <a:xfrm>
            <a:off x="2406096" y="3818700"/>
            <a:ext cx="9554841" cy="702988"/>
            <a:chOff x="439537" y="2336201"/>
            <a:chExt cx="4534133" cy="702988"/>
          </a:xfrm>
        </p:grpSpPr>
        <p:sp>
          <p:nvSpPr>
            <p:cNvPr id="22" name="文本框 5"/>
            <p:cNvSpPr txBox="1"/>
            <p:nvPr/>
          </p:nvSpPr>
          <p:spPr>
            <a:xfrm>
              <a:off x="439537" y="2621061"/>
              <a:ext cx="4534133" cy="418128"/>
            </a:xfrm>
            <a:prstGeom prst="rect">
              <a:avLst/>
            </a:prstGeom>
          </p:spPr>
          <p:txBody>
            <a:bodyPr wrap="square" rtlCol="0" anchor="ctr">
              <a:spAutoFit/>
            </a:bodyPr>
            <a:lstStyle/>
            <a:p>
              <a:pPr>
                <a:lnSpc>
                  <a:spcPct val="150000"/>
                </a:lnSpc>
                <a:spcAft>
                  <a:spcPts val="1800"/>
                </a:spcAft>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助力区块链性能测试</a:t>
              </a:r>
              <a:r>
                <a:rPr lang="zh-CN" altLang="en-US" sz="1600" dirty="0">
                  <a:solidFill>
                    <a:schemeClr val="accent1"/>
                  </a:solidFill>
                  <a:latin typeface="Microsoft YaHei" panose="020B0503020204020204" pitchFamily="34" charset="-122"/>
                  <a:ea typeface="Microsoft YaHei" panose="020B0503020204020204" pitchFamily="34" charset="-122"/>
                </a:rPr>
                <a:t>标准化、易用化</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，促进区块链技术发展，更好赋能区块链业务</a:t>
              </a:r>
              <a:r>
                <a:rPr lang="zh-CN" altLang="en-US" sz="1600" dirty="0">
                  <a:latin typeface="Microsoft YaHei" panose="020B0503020204020204" pitchFamily="34" charset="-122"/>
                  <a:ea typeface="Microsoft YaHei" panose="020B0503020204020204" pitchFamily="34" charset="-122"/>
                </a:rPr>
                <a:t>。</a:t>
              </a:r>
              <a:endParaRPr lang="zh-CN" altLang="en-US" sz="1600" dirty="0">
                <a:solidFill>
                  <a:schemeClr val="tx1">
                    <a:alpha val="90000"/>
                  </a:schemeClr>
                </a:solidFill>
                <a:latin typeface="Microsoft YaHei" panose="020B0503020204020204" pitchFamily="34" charset="-122"/>
                <a:ea typeface="Microsoft YaHei" panose="020B0503020204020204" pitchFamily="34" charset="-122"/>
                <a:cs typeface="Source Han Sans SC" panose="020B0400000000000000" charset="-122"/>
                <a:sym typeface="+mn-ea"/>
              </a:endParaRPr>
            </a:p>
          </p:txBody>
        </p:sp>
        <p:sp>
          <p:nvSpPr>
            <p:cNvPr id="23" name="Rectangle 30"/>
            <p:cNvSpPr/>
            <p:nvPr/>
          </p:nvSpPr>
          <p:spPr>
            <a:xfrm>
              <a:off x="439537" y="2336201"/>
              <a:ext cx="1892772" cy="369332"/>
            </a:xfrm>
            <a:prstGeom prst="rect">
              <a:avLst/>
            </a:prstGeom>
          </p:spPr>
          <p:txBody>
            <a:bodyPr wrap="square">
              <a:spAutoFit/>
            </a:bodyPr>
            <a:lstStyle/>
            <a:p>
              <a:pPr marL="285750" indent="-285750">
                <a:buFont typeface="Arial" panose="020B0604020202090204" pitchFamily="34" charset="0"/>
                <a:buChar char="•"/>
                <a:defRPr/>
              </a:pPr>
              <a:r>
                <a:rPr lang="zh-CN" altLang="en-US" b="1" dirty="0">
                  <a:solidFill>
                    <a:schemeClr val="accent1"/>
                  </a:solidFill>
                  <a:latin typeface="Microsoft YaHei" panose="020B0503020204020204" pitchFamily="34" charset="-122"/>
                  <a:ea typeface="Microsoft YaHei" panose="020B0503020204020204" pitchFamily="34" charset="-122"/>
                </a:rPr>
                <a:t>业务价值</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grpSp>
      <p:grpSp>
        <p:nvGrpSpPr>
          <p:cNvPr id="25" name="Group 32"/>
          <p:cNvGrpSpPr/>
          <p:nvPr/>
        </p:nvGrpSpPr>
        <p:grpSpPr>
          <a:xfrm>
            <a:off x="2419841" y="4743484"/>
            <a:ext cx="8851132" cy="1435216"/>
            <a:chOff x="439537" y="1914666"/>
            <a:chExt cx="4097085" cy="1435216"/>
          </a:xfrm>
        </p:grpSpPr>
        <p:sp>
          <p:nvSpPr>
            <p:cNvPr id="29" name="文本框 5"/>
            <p:cNvSpPr txBox="1"/>
            <p:nvPr/>
          </p:nvSpPr>
          <p:spPr>
            <a:xfrm>
              <a:off x="439537" y="2193090"/>
              <a:ext cx="4097085" cy="1156792"/>
            </a:xfrm>
            <a:prstGeom prst="rect">
              <a:avLst/>
            </a:prstGeom>
          </p:spPr>
          <p:txBody>
            <a:bodyPr wrap="square" rtlCol="0" anchor="ctr">
              <a:spAutoFit/>
            </a:bodyPr>
            <a:lstStyle/>
            <a:p>
              <a:pPr>
                <a:lnSpc>
                  <a:spcPct val="150000"/>
                </a:lnSpc>
                <a:spcAft>
                  <a:spcPts val="1800"/>
                </a:spcAft>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目前开源的区块链性能测试工具较少，</a:t>
              </a:r>
              <a:r>
                <a:rPr lang="en-US" altLang="zh-CN" sz="1600" dirty="0" err="1">
                  <a:solidFill>
                    <a:schemeClr val="tx2">
                      <a:lumMod val="75000"/>
                    </a:schemeClr>
                  </a:solidFill>
                  <a:latin typeface="Microsoft YaHei" panose="020B0503020204020204" pitchFamily="34" charset="-122"/>
                  <a:ea typeface="Microsoft YaHei" panose="020B0503020204020204" pitchFamily="34" charset="-122"/>
                </a:rPr>
                <a:t>HyperBench</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平台支持多种主流区块链平台适配，并具备高易用、高通用、可伸缩的特点，有助于</a:t>
              </a:r>
              <a:r>
                <a:rPr lang="zh-CN" altLang="en-US" sz="1600" dirty="0">
                  <a:solidFill>
                    <a:schemeClr val="accent1"/>
                  </a:solidFill>
                  <a:latin typeface="Microsoft YaHei" panose="020B0503020204020204" pitchFamily="34" charset="-122"/>
                  <a:ea typeface="Microsoft YaHei" panose="020B0503020204020204" pitchFamily="34" charset="-122"/>
                </a:rPr>
                <a:t>区块链开源生态体系的丰富和完善，促进相关标准的建设，整体促进区块链技术开源生态繁荣。</a:t>
              </a:r>
              <a:endParaRPr lang="zh-CN" altLang="en-US" sz="1600" dirty="0">
                <a:solidFill>
                  <a:schemeClr val="accent1"/>
                </a:solidFill>
                <a:latin typeface="Microsoft YaHei" panose="020B0503020204020204" pitchFamily="34" charset="-122"/>
                <a:ea typeface="Microsoft YaHei" panose="020B0503020204020204" pitchFamily="34" charset="-122"/>
                <a:sym typeface="+mn-ea"/>
              </a:endParaRPr>
            </a:p>
          </p:txBody>
        </p:sp>
        <p:sp>
          <p:nvSpPr>
            <p:cNvPr id="30" name="Rectangle 30"/>
            <p:cNvSpPr/>
            <p:nvPr/>
          </p:nvSpPr>
          <p:spPr>
            <a:xfrm>
              <a:off x="439537" y="1914666"/>
              <a:ext cx="1892772" cy="369332"/>
            </a:xfrm>
            <a:prstGeom prst="rect">
              <a:avLst/>
            </a:prstGeom>
          </p:spPr>
          <p:txBody>
            <a:bodyPr wrap="square">
              <a:spAutoFit/>
            </a:bodyPr>
            <a:lstStyle/>
            <a:p>
              <a:pPr marL="285750" indent="-285750">
                <a:buFont typeface="Arial" panose="020B0604020202090204" pitchFamily="34" charset="0"/>
                <a:buChar char="•"/>
                <a:defRPr/>
              </a:pPr>
              <a:r>
                <a:rPr lang="zh-CN" altLang="en-US" b="1" dirty="0">
                  <a:solidFill>
                    <a:schemeClr val="accent1"/>
                  </a:solidFill>
                  <a:latin typeface="Microsoft YaHei" panose="020B0503020204020204" pitchFamily="34" charset="-122"/>
                  <a:ea typeface="Microsoft YaHei" panose="020B0503020204020204" pitchFamily="34" charset="-122"/>
                </a:rPr>
                <a:t>生态价值</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grpSp>
      <p:sp>
        <p:nvSpPr>
          <p:cNvPr id="31" name="圆角矩形 44"/>
          <p:cNvSpPr/>
          <p:nvPr/>
        </p:nvSpPr>
        <p:spPr>
          <a:xfrm>
            <a:off x="478160" y="3488591"/>
            <a:ext cx="1764388" cy="1454948"/>
          </a:xfrm>
          <a:prstGeom prst="roundRect">
            <a:avLst>
              <a:gd name="adj" fmla="val 3845"/>
            </a:avLst>
          </a:prstGeom>
          <a:noFill/>
          <a:ln w="635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Microsoft YaHei" panose="020B0503020204020204" pitchFamily="34" charset="-122"/>
                <a:ea typeface="Microsoft YaHei" panose="020B0503020204020204" pitchFamily="34" charset="-122"/>
              </a:rPr>
              <a:t>项目价值</a:t>
            </a:r>
            <a:endParaRPr lang="zh-CN" altLang="en-US" sz="2000" b="1" dirty="0">
              <a:solidFill>
                <a:schemeClr val="accent1"/>
              </a:solidFill>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项目简介</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4945" y="2301798"/>
            <a:ext cx="1047894" cy="830997"/>
          </a:xfrm>
          <a:prstGeom prst="rect">
            <a:avLst/>
          </a:prstGeom>
          <a:noFill/>
        </p:spPr>
        <p:txBody>
          <a:bodyPr wrap="square" rtlCol="0">
            <a:spAutoFit/>
          </a:bodyPr>
          <a:lstStyle/>
          <a:p>
            <a:r>
              <a:rPr kumimoji="1" lang="en-US" altLang="zh-CN" sz="4800" b="1" dirty="0">
                <a:solidFill>
                  <a:schemeClr val="accent1">
                    <a:alpha val="70000"/>
                  </a:schemeClr>
                </a:solidFill>
                <a:latin typeface="Microsoft YaHei" panose="020B0503020204020204" pitchFamily="34" charset="-122"/>
                <a:ea typeface="Microsoft YaHei" panose="020B0503020204020204" pitchFamily="34" charset="-122"/>
              </a:rPr>
              <a:t>02</a:t>
            </a:r>
            <a:endParaRPr kumimoji="1" lang="zh-CN" altLang="en-US" sz="4800" b="1" dirty="0">
              <a:solidFill>
                <a:schemeClr val="accent1">
                  <a:alpha val="7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7361456" y="3044279"/>
            <a:ext cx="4207152" cy="768350"/>
          </a:xfrm>
          <a:prstGeom prst="rect">
            <a:avLst/>
          </a:prstGeom>
          <a:noFill/>
        </p:spPr>
        <p:txBody>
          <a:bodyPr wrap="square" rtlCol="0">
            <a:spAutoFit/>
          </a:bodyPr>
          <a:lstStyle/>
          <a:p>
            <a:r>
              <a:rPr kumimoji="1" lang="en-US" altLang="zh-CN" sz="4400" b="1" dirty="0">
                <a:solidFill>
                  <a:schemeClr val="tx2">
                    <a:lumMod val="50000"/>
                  </a:schemeClr>
                </a:solidFill>
                <a:latin typeface="Microsoft YaHei" panose="020B0503020204020204" pitchFamily="34" charset="-122"/>
                <a:ea typeface="Microsoft YaHei" panose="020B0503020204020204" pitchFamily="34" charset="-122"/>
              </a:rPr>
              <a:t>HyperBench</a:t>
            </a:r>
            <a:endParaRPr kumimoji="1" lang="en-US" altLang="zh-CN" sz="4400" b="1" dirty="0">
              <a:solidFill>
                <a:schemeClr val="tx2">
                  <a:lumMod val="50000"/>
                </a:schemeClr>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7490001" y="3875276"/>
            <a:ext cx="2272030" cy="922020"/>
          </a:xfrm>
          <a:prstGeom prst="rect">
            <a:avLst/>
          </a:prstGeom>
          <a:noFill/>
        </p:spPr>
        <p:txBody>
          <a:bodyPr wrap="none" rtlCol="0">
            <a:spAutoFit/>
          </a:bodyPr>
          <a:lstStyle/>
          <a:p>
            <a:pPr marL="285750" indent="-285750">
              <a:lnSpc>
                <a:spcPct val="150000"/>
              </a:lnSpc>
              <a:buFont typeface="Arial" panose="020B0604020202090204" pitchFamily="34" charset="0"/>
              <a:buChar char="•"/>
            </a:pPr>
            <a:r>
              <a:rPr lang="en-US" altLang="zh-CN"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HyperBench</a:t>
            </a: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介绍</a:t>
            </a:r>
            <a:endParaRPr lang="en-US" altLang="zh-CN"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nSpc>
                <a:spcPct val="150000"/>
              </a:lnSpc>
              <a:buFont typeface="Arial" panose="020B0604020202090204" pitchFamily="34" charset="0"/>
              <a:buChar char="•"/>
            </a:pPr>
            <a:r>
              <a:rPr lang="en-US" altLang="zh-CN"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HyperBench</a:t>
            </a: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定位</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圆角矩形 45"/>
          <p:cNvSpPr/>
          <p:nvPr/>
        </p:nvSpPr>
        <p:spPr>
          <a:xfrm>
            <a:off x="478160" y="694249"/>
            <a:ext cx="1123567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73" name="矩形 5"/>
          <p:cNvSpPr/>
          <p:nvPr/>
        </p:nvSpPr>
        <p:spPr>
          <a:xfrm>
            <a:off x="404310" y="708338"/>
            <a:ext cx="10950734" cy="951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defRPr/>
            </a:pPr>
            <a:r>
              <a:rPr lang="en-GB" altLang="zh-CN" sz="2400" b="1" dirty="0" err="1">
                <a:solidFill>
                  <a:schemeClr val="accent1"/>
                </a:solidFill>
                <a:latin typeface="Microsoft YaHei" panose="020B0503020204020204" pitchFamily="34" charset="-122"/>
                <a:ea typeface="Microsoft YaHei" panose="020B0503020204020204" pitchFamily="34" charset="-122"/>
              </a:rPr>
              <a:t>HyperBench</a:t>
            </a:r>
            <a:r>
              <a:rPr lang="en-GB" altLang="zh-CN" sz="2400" b="1" dirty="0">
                <a:solidFill>
                  <a:schemeClr val="accent1"/>
                </a:solidFill>
                <a:latin typeface="Microsoft YaHei" panose="020B0503020204020204" pitchFamily="34" charset="-122"/>
                <a:ea typeface="Microsoft YaHei" panose="020B0503020204020204" pitchFamily="34" charset="-122"/>
              </a:rPr>
              <a:t> </a:t>
            </a:r>
            <a:endParaRPr lang="en-US" altLang="zh-CN" sz="2400" b="1" dirty="0">
              <a:solidFill>
                <a:schemeClr val="accent1"/>
              </a:solidFill>
              <a:latin typeface="Microsoft YaHei" panose="020B0503020204020204" pitchFamily="34" charset="-122"/>
              <a:ea typeface="Microsoft YaHei" panose="020B0503020204020204" pitchFamily="34" charset="-122"/>
            </a:endParaRPr>
          </a:p>
          <a:p>
            <a:pPr lvl="0" algn="ctr">
              <a:lnSpc>
                <a:spcPct val="150000"/>
              </a:lnSpc>
              <a:defRPr/>
            </a:pPr>
            <a:r>
              <a:rPr lang="zh-CN" altLang="en-US" b="1" dirty="0">
                <a:solidFill>
                  <a:schemeClr val="accent1"/>
                </a:solidFill>
                <a:latin typeface="Microsoft YaHei" panose="020B0503020204020204" pitchFamily="34" charset="-122"/>
                <a:ea typeface="Microsoft YaHei" panose="020B0503020204020204" pitchFamily="34" charset="-122"/>
              </a:rPr>
              <a:t>一个易用、通用的高性能分布式区块链性能测试工具</a:t>
            </a:r>
            <a:endParaRPr lang="zh-CN" altLang="en-US" b="1" dirty="0">
              <a:solidFill>
                <a:schemeClr val="accent1"/>
              </a:solidFill>
              <a:latin typeface="Microsoft YaHei" panose="020B0503020204020204" pitchFamily="34" charset="-122"/>
              <a:ea typeface="Microsoft YaHei" panose="020B0503020204020204" pitchFamily="34" charset="-122"/>
            </a:endParaRPr>
          </a:p>
        </p:txBody>
      </p:sp>
      <p:sp>
        <p:nvSpPr>
          <p:cNvPr id="13" name="Oval 6"/>
          <p:cNvSpPr/>
          <p:nvPr/>
        </p:nvSpPr>
        <p:spPr>
          <a:xfrm>
            <a:off x="5029437" y="2345210"/>
            <a:ext cx="1915059" cy="1863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icrosoft YaHei" panose="020B0503020204020204" pitchFamily="34" charset="-122"/>
                <a:ea typeface="Microsoft YaHei" panose="020B0503020204020204" pitchFamily="34" charset="-122"/>
              </a:rPr>
              <a:t>Hyper</a:t>
            </a:r>
            <a:br>
              <a:rPr lang="en-US" sz="2400" b="1" dirty="0">
                <a:solidFill>
                  <a:schemeClr val="bg1"/>
                </a:solidFill>
                <a:latin typeface="Microsoft YaHei" panose="020B0503020204020204" pitchFamily="34" charset="-122"/>
                <a:ea typeface="Microsoft YaHei" panose="020B0503020204020204" pitchFamily="34" charset="-122"/>
              </a:rPr>
            </a:br>
            <a:r>
              <a:rPr lang="en-US" sz="2400" b="1" dirty="0">
                <a:solidFill>
                  <a:schemeClr val="bg1"/>
                </a:solidFill>
                <a:latin typeface="Microsoft YaHei" panose="020B0503020204020204" pitchFamily="34" charset="-122"/>
                <a:ea typeface="Microsoft YaHei" panose="020B0503020204020204" pitchFamily="34" charset="-122"/>
              </a:rPr>
              <a:t>Bench</a:t>
            </a:r>
            <a:endParaRPr lang="en-US" sz="2400" b="1" dirty="0">
              <a:solidFill>
                <a:schemeClr val="bg1"/>
              </a:solidFill>
              <a:latin typeface="Microsoft YaHei" panose="020B0503020204020204" pitchFamily="34" charset="-122"/>
              <a:ea typeface="Microsoft YaHei" panose="020B0503020204020204" pitchFamily="34" charset="-122"/>
            </a:endParaRPr>
          </a:p>
        </p:txBody>
      </p:sp>
      <p:sp>
        <p:nvSpPr>
          <p:cNvPr id="14" name="Oval 5"/>
          <p:cNvSpPr/>
          <p:nvPr/>
        </p:nvSpPr>
        <p:spPr>
          <a:xfrm>
            <a:off x="1857819" y="4956548"/>
            <a:ext cx="1776172" cy="854019"/>
          </a:xfrm>
          <a:prstGeom prst="roundRect">
            <a:avLst/>
          </a:prstGeom>
          <a:solidFill>
            <a:schemeClr val="bg1"/>
          </a:solidFill>
          <a:ln w="254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err="1">
                <a:solidFill>
                  <a:schemeClr val="accent1"/>
                </a:solidFill>
                <a:latin typeface="Microsoft YaHei" panose="020B0503020204020204" pitchFamily="34" charset="-122"/>
                <a:ea typeface="Microsoft YaHei" panose="020B0503020204020204" pitchFamily="34" charset="-122"/>
              </a:rPr>
              <a:t>Hyperchain</a:t>
            </a:r>
            <a:endParaRPr lang="en-US" sz="1400" b="1" dirty="0" err="1">
              <a:solidFill>
                <a:schemeClr val="accent1"/>
              </a:solidFill>
              <a:latin typeface="Microsoft YaHei" panose="020B0503020204020204" pitchFamily="34" charset="-122"/>
              <a:ea typeface="Microsoft YaHei" panose="020B0503020204020204" pitchFamily="34" charset="-122"/>
            </a:endParaRPr>
          </a:p>
        </p:txBody>
      </p:sp>
      <p:sp>
        <p:nvSpPr>
          <p:cNvPr id="15" name="Rectangle 1"/>
          <p:cNvSpPr/>
          <p:nvPr/>
        </p:nvSpPr>
        <p:spPr>
          <a:xfrm>
            <a:off x="1794855" y="2974680"/>
            <a:ext cx="1458410" cy="604777"/>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Microsoft YaHei" panose="020B0503020204020204" pitchFamily="34" charset="-122"/>
                <a:ea typeface="Microsoft YaHei" panose="020B0503020204020204" pitchFamily="34" charset="-122"/>
              </a:rPr>
              <a:t>测试脚本</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16" name="Rectangle 10"/>
          <p:cNvSpPr/>
          <p:nvPr/>
        </p:nvSpPr>
        <p:spPr>
          <a:xfrm>
            <a:off x="8626549" y="2974680"/>
            <a:ext cx="1458410" cy="604777"/>
          </a:xfrm>
          <a:prstGeom prst="rect">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solidFill>
                  <a:schemeClr val="bg1"/>
                </a:solidFill>
                <a:latin typeface="Microsoft YaHei" panose="020B0503020204020204" pitchFamily="34" charset="-122"/>
                <a:ea typeface="Microsoft YaHei" panose="020B0503020204020204" pitchFamily="34" charset="-122"/>
              </a:rPr>
              <a:t>可视化工具</a:t>
            </a:r>
            <a:endParaRPr lang="en-US" dirty="0" err="1">
              <a:solidFill>
                <a:schemeClr val="bg1"/>
              </a:solidFill>
              <a:latin typeface="Microsoft YaHei" panose="020B0503020204020204" pitchFamily="34" charset="-122"/>
              <a:ea typeface="Microsoft YaHei" panose="020B0503020204020204" pitchFamily="34" charset="-122"/>
            </a:endParaRPr>
          </a:p>
        </p:txBody>
      </p:sp>
      <p:cxnSp>
        <p:nvCxnSpPr>
          <p:cNvPr id="17" name="Straight Connector 3"/>
          <p:cNvCxnSpPr>
            <a:stCxn id="15" idx="3"/>
            <a:endCxn id="13" idx="2"/>
          </p:cNvCxnSpPr>
          <p:nvPr/>
        </p:nvCxnSpPr>
        <p:spPr>
          <a:xfrm flipV="1">
            <a:off x="3253265" y="3277068"/>
            <a:ext cx="1776172" cy="1"/>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2"/>
          <p:cNvCxnSpPr>
            <a:stCxn id="13" idx="6"/>
            <a:endCxn id="16" idx="1"/>
          </p:cNvCxnSpPr>
          <p:nvPr/>
        </p:nvCxnSpPr>
        <p:spPr>
          <a:xfrm>
            <a:off x="6944496" y="3277068"/>
            <a:ext cx="1682053" cy="1"/>
          </a:xfrm>
          <a:prstGeom prst="line">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TextBox 28"/>
          <p:cNvSpPr txBox="1"/>
          <p:nvPr/>
        </p:nvSpPr>
        <p:spPr>
          <a:xfrm>
            <a:off x="7076180" y="2777191"/>
            <a:ext cx="1316970" cy="830997"/>
          </a:xfrm>
          <a:prstGeom prst="rect">
            <a:avLst/>
          </a:prstGeom>
          <a:solidFill>
            <a:schemeClr val="accent1">
              <a:lumMod val="20000"/>
              <a:lumOff val="80000"/>
              <a:alpha val="90000"/>
            </a:schemeClr>
          </a:solidFill>
        </p:spPr>
        <p:txBody>
          <a:bodyPr wrap="square" rtlCol="0">
            <a:spAutoFit/>
          </a:bodyPr>
          <a:lstStyle/>
          <a:p>
            <a:pPr algn="ctr"/>
            <a:r>
              <a:rPr lang="en-US" sz="1200" dirty="0" err="1">
                <a:solidFill>
                  <a:schemeClr val="tx1"/>
                </a:solidFill>
                <a:latin typeface="Microsoft YaHei" panose="020B0503020204020204" pitchFamily="34" charset="-122"/>
                <a:ea typeface="Microsoft YaHei" panose="020B0503020204020204" pitchFamily="34" charset="-122"/>
              </a:rPr>
              <a:t>交易成功率</a:t>
            </a:r>
            <a:endParaRPr lang="en-US" sz="1200" dirty="0">
              <a:solidFill>
                <a:schemeClr val="tx1"/>
              </a:solidFill>
              <a:latin typeface="Microsoft YaHei" panose="020B0503020204020204" pitchFamily="34" charset="-122"/>
              <a:ea typeface="Microsoft YaHei" panose="020B0503020204020204" pitchFamily="34" charset="-122"/>
            </a:endParaRPr>
          </a:p>
          <a:p>
            <a:pPr algn="ctr"/>
            <a:r>
              <a:rPr lang="en-US" sz="1200" dirty="0" err="1">
                <a:solidFill>
                  <a:schemeClr val="tx1"/>
                </a:solidFill>
                <a:latin typeface="Microsoft YaHei" panose="020B0503020204020204" pitchFamily="34" charset="-122"/>
                <a:ea typeface="Microsoft YaHei" panose="020B0503020204020204" pitchFamily="34" charset="-122"/>
              </a:rPr>
              <a:t>交易吞吐量</a:t>
            </a:r>
            <a:endParaRPr lang="en-US" sz="1200" dirty="0">
              <a:solidFill>
                <a:schemeClr val="tx1"/>
              </a:solidFill>
              <a:latin typeface="Microsoft YaHei" panose="020B0503020204020204" pitchFamily="34" charset="-122"/>
              <a:ea typeface="Microsoft YaHei" panose="020B0503020204020204" pitchFamily="34" charset="-122"/>
            </a:endParaRPr>
          </a:p>
          <a:p>
            <a:pPr algn="ctr"/>
            <a:r>
              <a:rPr lang="en-US" sz="1200" dirty="0" err="1">
                <a:solidFill>
                  <a:schemeClr val="tx1"/>
                </a:solidFill>
                <a:latin typeface="Microsoft YaHei" panose="020B0503020204020204" pitchFamily="34" charset="-122"/>
                <a:ea typeface="Microsoft YaHei" panose="020B0503020204020204" pitchFamily="34" charset="-122"/>
              </a:rPr>
              <a:t>交易延迟</a:t>
            </a:r>
            <a:endParaRPr lang="en-US" sz="1200" dirty="0">
              <a:solidFill>
                <a:schemeClr val="tx1"/>
              </a:solidFill>
              <a:latin typeface="Microsoft YaHei" panose="020B0503020204020204" pitchFamily="34" charset="-122"/>
              <a:ea typeface="Microsoft YaHei" panose="020B0503020204020204" pitchFamily="34" charset="-122"/>
            </a:endParaRPr>
          </a:p>
          <a:p>
            <a:pPr algn="ctr"/>
            <a:r>
              <a:rPr lang="en-US" sz="1200" dirty="0">
                <a:solidFill>
                  <a:schemeClr val="tx1"/>
                </a:solidFill>
                <a:latin typeface="Microsoft YaHei" panose="020B0503020204020204" pitchFamily="34" charset="-122"/>
                <a:ea typeface="Microsoft YaHei" panose="020B0503020204020204" pitchFamily="34" charset="-122"/>
              </a:rPr>
              <a:t>…</a:t>
            </a: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32" name="Rectangle 30"/>
          <p:cNvSpPr/>
          <p:nvPr/>
        </p:nvSpPr>
        <p:spPr>
          <a:xfrm>
            <a:off x="7076178" y="2393828"/>
            <a:ext cx="1316972" cy="362117"/>
          </a:xfrm>
          <a:prstGeom prst="rect">
            <a:avLst/>
          </a:prstGeom>
          <a:solidFill>
            <a:schemeClr val="accent1">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err="1">
                <a:solidFill>
                  <a:schemeClr val="accent1"/>
                </a:solidFill>
                <a:latin typeface="Microsoft YaHei" panose="020B0503020204020204" pitchFamily="34" charset="-122"/>
                <a:ea typeface="Microsoft YaHei" panose="020B0503020204020204" pitchFamily="34" charset="-122"/>
              </a:rPr>
              <a:t>压测指标</a:t>
            </a:r>
            <a:endParaRPr lang="en-US" sz="1600" dirty="0" err="1">
              <a:solidFill>
                <a:schemeClr val="accent1"/>
              </a:solidFill>
              <a:latin typeface="Microsoft YaHei" panose="020B0503020204020204" pitchFamily="34" charset="-122"/>
              <a:ea typeface="Microsoft YaHei" panose="020B0503020204020204" pitchFamily="34" charset="-122"/>
            </a:endParaRPr>
          </a:p>
        </p:txBody>
      </p:sp>
      <p:sp>
        <p:nvSpPr>
          <p:cNvPr id="33" name="Oval 22"/>
          <p:cNvSpPr/>
          <p:nvPr/>
        </p:nvSpPr>
        <p:spPr>
          <a:xfrm>
            <a:off x="5175628" y="4956548"/>
            <a:ext cx="1622676" cy="854019"/>
          </a:xfrm>
          <a:prstGeom prst="roundRect">
            <a:avLst/>
          </a:prstGeom>
          <a:solidFill>
            <a:schemeClr val="bg1"/>
          </a:solidFill>
          <a:ln w="254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accent1"/>
                </a:solidFill>
                <a:latin typeface="Microsoft YaHei" panose="020B0503020204020204" pitchFamily="34" charset="-122"/>
                <a:ea typeface="Microsoft YaHei" panose="020B0503020204020204" pitchFamily="34" charset="-122"/>
              </a:rPr>
              <a:t>Fabric</a:t>
            </a:r>
            <a:endParaRPr lang="en-US" sz="1400" b="1" dirty="0">
              <a:solidFill>
                <a:schemeClr val="accent1"/>
              </a:solidFill>
              <a:latin typeface="Microsoft YaHei" panose="020B0503020204020204" pitchFamily="34" charset="-122"/>
              <a:ea typeface="Microsoft YaHei" panose="020B0503020204020204" pitchFamily="34" charset="-122"/>
            </a:endParaRPr>
          </a:p>
        </p:txBody>
      </p:sp>
      <p:sp>
        <p:nvSpPr>
          <p:cNvPr id="34" name="Oval 26"/>
          <p:cNvSpPr/>
          <p:nvPr/>
        </p:nvSpPr>
        <p:spPr>
          <a:xfrm>
            <a:off x="8462283" y="4956548"/>
            <a:ext cx="1622676" cy="854019"/>
          </a:xfrm>
          <a:prstGeom prst="roundRect">
            <a:avLst/>
          </a:prstGeom>
          <a:solidFill>
            <a:schemeClr val="bg1"/>
          </a:solidFill>
          <a:ln w="254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accent1"/>
                </a:solidFill>
                <a:latin typeface="Microsoft YaHei" panose="020B0503020204020204" pitchFamily="34" charset="-122"/>
                <a:ea typeface="Microsoft YaHei" panose="020B0503020204020204" pitchFamily="34" charset="-122"/>
              </a:rPr>
              <a:t>Ethereu</a:t>
            </a:r>
            <a:endParaRPr lang="en-US" sz="1400" b="1" dirty="0">
              <a:solidFill>
                <a:schemeClr val="accent1"/>
              </a:solidFill>
              <a:latin typeface="Microsoft YaHei" panose="020B0503020204020204" pitchFamily="34" charset="-122"/>
              <a:ea typeface="Microsoft YaHei" panose="020B0503020204020204" pitchFamily="34" charset="-122"/>
            </a:endParaRPr>
          </a:p>
          <a:p>
            <a:pPr algn="ctr"/>
            <a:r>
              <a:rPr lang="en-US" sz="1400" b="1" dirty="0">
                <a:solidFill>
                  <a:schemeClr val="accent1"/>
                </a:solidFill>
                <a:latin typeface="Microsoft YaHei" panose="020B0503020204020204" pitchFamily="34" charset="-122"/>
                <a:ea typeface="Microsoft YaHei" panose="020B0503020204020204" pitchFamily="34" charset="-122"/>
              </a:rPr>
              <a:t>…</a:t>
            </a:r>
            <a:endParaRPr lang="en-US" sz="1400" b="1" dirty="0">
              <a:solidFill>
                <a:schemeClr val="accent1"/>
              </a:solidFill>
              <a:latin typeface="Microsoft YaHei" panose="020B0503020204020204" pitchFamily="34" charset="-122"/>
              <a:ea typeface="Microsoft YaHei" panose="020B0503020204020204" pitchFamily="34" charset="-122"/>
            </a:endParaRPr>
          </a:p>
        </p:txBody>
      </p:sp>
      <p:sp>
        <p:nvSpPr>
          <p:cNvPr id="35" name="Rectangle 19"/>
          <p:cNvSpPr/>
          <p:nvPr/>
        </p:nvSpPr>
        <p:spPr>
          <a:xfrm>
            <a:off x="1794855" y="2246123"/>
            <a:ext cx="1458410" cy="604777"/>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Microsoft YaHei" panose="020B0503020204020204" pitchFamily="34" charset="-122"/>
                <a:ea typeface="Microsoft YaHei" panose="020B0503020204020204" pitchFamily="34" charset="-122"/>
              </a:rPr>
              <a:t>测试脚本</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36" name="Rectangle 20"/>
          <p:cNvSpPr/>
          <p:nvPr/>
        </p:nvSpPr>
        <p:spPr>
          <a:xfrm>
            <a:off x="1794855" y="3706616"/>
            <a:ext cx="1458410" cy="604777"/>
          </a:xfrm>
          <a:prstGeom prst="rect">
            <a:avLst/>
          </a:prstGeom>
          <a:solidFill>
            <a:schemeClr val="accent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latin typeface="Microsoft YaHei" panose="020B0503020204020204" pitchFamily="34" charset="-122"/>
                <a:ea typeface="Microsoft YaHei" panose="020B0503020204020204" pitchFamily="34" charset="-122"/>
              </a:rPr>
              <a:t>测试脚本</a:t>
            </a:r>
            <a:endParaRPr lang="en-US" dirty="0">
              <a:solidFill>
                <a:schemeClr val="bg1"/>
              </a:solidFill>
              <a:latin typeface="Microsoft YaHei" panose="020B0503020204020204" pitchFamily="34" charset="-122"/>
              <a:ea typeface="Microsoft YaHei" panose="020B0503020204020204" pitchFamily="34" charset="-122"/>
            </a:endParaRPr>
          </a:p>
        </p:txBody>
      </p:sp>
      <p:cxnSp>
        <p:nvCxnSpPr>
          <p:cNvPr id="3" name="肘形连接符 2"/>
          <p:cNvCxnSpPr>
            <a:stCxn id="13" idx="4"/>
            <a:endCxn id="34" idx="0"/>
          </p:cNvCxnSpPr>
          <p:nvPr/>
        </p:nvCxnSpPr>
        <p:spPr>
          <a:xfrm rot="16200000" flipH="1">
            <a:off x="7256483" y="2939410"/>
            <a:ext cx="747622" cy="3286654"/>
          </a:xfrm>
          <a:prstGeom prst="bentConnector3">
            <a:avLst>
              <a:gd name="adj1" fmla="val 50000"/>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13" idx="4"/>
            <a:endCxn id="14" idx="0"/>
          </p:cNvCxnSpPr>
          <p:nvPr/>
        </p:nvCxnSpPr>
        <p:spPr>
          <a:xfrm rot="5400000">
            <a:off x="3992625" y="2962206"/>
            <a:ext cx="747622" cy="3241062"/>
          </a:xfrm>
          <a:prstGeom prst="bentConnector3">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介绍</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cxnSp>
        <p:nvCxnSpPr>
          <p:cNvPr id="29" name="直线箭头连接符 28"/>
          <p:cNvCxnSpPr>
            <a:stCxn id="13" idx="4"/>
            <a:endCxn id="33" idx="0"/>
          </p:cNvCxnSpPr>
          <p:nvPr/>
        </p:nvCxnSpPr>
        <p:spPr>
          <a:xfrm flipH="1">
            <a:off x="5986966" y="4208926"/>
            <a:ext cx="1" cy="747622"/>
          </a:xfrm>
          <a:prstGeom prst="straightConnector1">
            <a:avLst/>
          </a:prstGeom>
          <a:ln w="254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圆角矩形 45"/>
          <p:cNvSpPr/>
          <p:nvPr/>
        </p:nvSpPr>
        <p:spPr>
          <a:xfrm>
            <a:off x="366950" y="2873486"/>
            <a:ext cx="11235679" cy="1111027"/>
          </a:xfrm>
          <a:prstGeom prst="roundRect">
            <a:avLst>
              <a:gd name="adj" fmla="val 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Microsoft YaHei" panose="020B0503020204020204" pitchFamily="34" charset="-122"/>
              <a:ea typeface="Microsoft YaHei" panose="020B0503020204020204" pitchFamily="34" charset="-122"/>
            </a:endParaRPr>
          </a:p>
        </p:txBody>
      </p:sp>
      <p:sp>
        <p:nvSpPr>
          <p:cNvPr id="21" name="等于 20"/>
          <p:cNvSpPr/>
          <p:nvPr/>
        </p:nvSpPr>
        <p:spPr>
          <a:xfrm>
            <a:off x="3045129" y="3250297"/>
            <a:ext cx="431076" cy="332936"/>
          </a:xfrm>
          <a:prstGeom prst="mathEqual">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76D9"/>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22" name="加号 21"/>
          <p:cNvSpPr/>
          <p:nvPr/>
        </p:nvSpPr>
        <p:spPr>
          <a:xfrm>
            <a:off x="5365944" y="3210041"/>
            <a:ext cx="413514" cy="413448"/>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6D9"/>
              </a:solidFill>
              <a:latin typeface="Microsoft YaHei" panose="020B0503020204020204" pitchFamily="34" charset="-122"/>
              <a:ea typeface="Microsoft YaHei" panose="020B0503020204020204" pitchFamily="34" charset="-122"/>
            </a:endParaRPr>
          </a:p>
        </p:txBody>
      </p:sp>
      <p:sp>
        <p:nvSpPr>
          <p:cNvPr id="23" name="加号 22"/>
          <p:cNvSpPr/>
          <p:nvPr/>
        </p:nvSpPr>
        <p:spPr>
          <a:xfrm>
            <a:off x="7942894" y="3172305"/>
            <a:ext cx="413514" cy="413448"/>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0076D9"/>
                </a:solidFill>
                <a:latin typeface="Microsoft YaHei" panose="020B0503020204020204" pitchFamily="34" charset="-122"/>
                <a:ea typeface="Microsoft YaHei" panose="020B0503020204020204" pitchFamily="34" charset="-122"/>
              </a:rPr>
              <a:t> </a:t>
            </a:r>
            <a:endParaRPr kumimoji="1" lang="zh-CN" altLang="en-US" dirty="0">
              <a:solidFill>
                <a:srgbClr val="0076D9"/>
              </a:solidFill>
              <a:latin typeface="Microsoft YaHei" panose="020B0503020204020204" pitchFamily="34" charset="-122"/>
              <a:ea typeface="Microsoft YaHei" panose="020B0503020204020204" pitchFamily="34" charset="-122"/>
            </a:endParaRPr>
          </a:p>
        </p:txBody>
      </p:sp>
      <p:sp>
        <p:nvSpPr>
          <p:cNvPr id="24" name="文本框 23"/>
          <p:cNvSpPr txBox="1"/>
          <p:nvPr/>
        </p:nvSpPr>
        <p:spPr>
          <a:xfrm>
            <a:off x="6509220" y="4080700"/>
            <a:ext cx="800219" cy="339517"/>
          </a:xfrm>
          <a:prstGeom prst="rect">
            <a:avLst/>
          </a:prstGeom>
          <a:noFill/>
        </p:spPr>
        <p:txBody>
          <a:bodyPr wrap="none" rtlCol="0">
            <a:spAutoFit/>
          </a:bodyPr>
          <a:lstStyle/>
          <a:p>
            <a:pPr algn="ctr">
              <a:lnSpc>
                <a:spcPts val="2000"/>
              </a:lnSpc>
            </a:pPr>
            <a:r>
              <a:rPr kumimoji="1" lang="zh-CN" altLang="en-US" sz="1600" b="1" dirty="0">
                <a:solidFill>
                  <a:schemeClr val="accent1"/>
                </a:solidFill>
                <a:latin typeface="Microsoft YaHei" panose="020B0503020204020204" pitchFamily="34" charset="-122"/>
                <a:ea typeface="Microsoft YaHei" panose="020B0503020204020204" pitchFamily="34" charset="-122"/>
              </a:rPr>
              <a:t>高易用</a:t>
            </a:r>
            <a:endParaRPr kumimoji="1" lang="zh-CN" altLang="en-US" sz="1600" b="1" dirty="0">
              <a:solidFill>
                <a:schemeClr val="accent1"/>
              </a:solidFill>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3911829" y="4080700"/>
            <a:ext cx="800219" cy="338554"/>
          </a:xfrm>
          <a:prstGeom prst="rect">
            <a:avLst/>
          </a:prstGeom>
          <a:noFill/>
        </p:spPr>
        <p:txBody>
          <a:bodyPr wrap="none" rtlCol="0">
            <a:spAutoFit/>
          </a:bodyPr>
          <a:lstStyle/>
          <a:p>
            <a:pPr algn="ctr"/>
            <a:r>
              <a:rPr kumimoji="1" lang="zh-CN" altLang="en-US" sz="1600" b="1" dirty="0">
                <a:solidFill>
                  <a:schemeClr val="accent1"/>
                </a:solidFill>
                <a:latin typeface="Microsoft YaHei" panose="020B0503020204020204" pitchFamily="34" charset="-122"/>
                <a:ea typeface="Microsoft YaHei" panose="020B0503020204020204" pitchFamily="34" charset="-122"/>
              </a:rPr>
              <a:t>通用化</a:t>
            </a:r>
            <a:endParaRPr kumimoji="1" lang="zh-CN" altLang="en-US" sz="1600" b="1" dirty="0">
              <a:solidFill>
                <a:schemeClr val="accent1"/>
              </a:solidFill>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9042323" y="4082838"/>
            <a:ext cx="800219" cy="338554"/>
          </a:xfrm>
          <a:prstGeom prst="rect">
            <a:avLst/>
          </a:prstGeom>
          <a:noFill/>
        </p:spPr>
        <p:txBody>
          <a:bodyPr wrap="none" rtlCol="0">
            <a:spAutoFit/>
          </a:bodyPr>
          <a:lstStyle/>
          <a:p>
            <a:pPr algn="ctr"/>
            <a:r>
              <a:rPr kumimoji="1" lang="zh-CN" altLang="en-US" sz="1600" b="1" dirty="0">
                <a:solidFill>
                  <a:schemeClr val="accent1"/>
                </a:solidFill>
                <a:latin typeface="Microsoft YaHei" panose="020B0503020204020204" pitchFamily="34" charset="-122"/>
                <a:ea typeface="Microsoft YaHei" panose="020B0503020204020204" pitchFamily="34" charset="-122"/>
              </a:rPr>
              <a:t>可伸缩</a:t>
            </a:r>
            <a:endParaRPr kumimoji="1" lang="zh-CN" altLang="en-US" sz="1600" b="1" dirty="0">
              <a:solidFill>
                <a:schemeClr val="accent1"/>
              </a:solidFill>
              <a:latin typeface="Microsoft YaHei" panose="020B0503020204020204" pitchFamily="34" charset="-122"/>
              <a:ea typeface="Microsoft YaHei" panose="020B0503020204020204" pitchFamily="34" charset="-122"/>
            </a:endParaRPr>
          </a:p>
        </p:txBody>
      </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09725" y="2991731"/>
            <a:ext cx="858038" cy="858038"/>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588" y="2991731"/>
            <a:ext cx="858038" cy="858038"/>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776" y="2992350"/>
            <a:ext cx="856800" cy="856800"/>
          </a:xfrm>
          <a:prstGeom prst="rect">
            <a:avLst/>
          </a:prstGeom>
        </p:spPr>
      </p:pic>
      <p:sp>
        <p:nvSpPr>
          <p:cNvPr id="39" name="文本框 38"/>
          <p:cNvSpPr txBox="1"/>
          <p:nvPr/>
        </p:nvSpPr>
        <p:spPr>
          <a:xfrm>
            <a:off x="510840" y="3155155"/>
            <a:ext cx="2390399" cy="523220"/>
          </a:xfrm>
          <a:prstGeom prst="rect">
            <a:avLst/>
          </a:prstGeom>
          <a:noFill/>
        </p:spPr>
        <p:txBody>
          <a:bodyPr wrap="none" rtlCol="0">
            <a:spAutoFit/>
          </a:bodyPr>
          <a:lstStyle/>
          <a:p>
            <a:pPr algn="ctr"/>
            <a:r>
              <a:rPr lang="en-US" sz="2800" b="1" dirty="0">
                <a:solidFill>
                  <a:schemeClr val="accent1"/>
                </a:solidFill>
                <a:latin typeface="Microsoft YaHei" panose="020B0503020204020204" pitchFamily="34" charset="-122"/>
                <a:ea typeface="Microsoft YaHei" panose="020B0503020204020204" pitchFamily="34" charset="-122"/>
              </a:rPr>
              <a:t>HyperBench</a:t>
            </a:r>
            <a:endParaRPr lang="en-US" sz="2800" b="1" dirty="0">
              <a:solidFill>
                <a:schemeClr val="accent1"/>
              </a:solidFill>
              <a:latin typeface="Microsoft YaHei" panose="020B0503020204020204" pitchFamily="34" charset="-122"/>
              <a:ea typeface="Microsoft YaHei" panose="020B0503020204020204" pitchFamily="34" charset="-122"/>
            </a:endParaRPr>
          </a:p>
        </p:txBody>
      </p:sp>
      <p:sp>
        <p:nvSpPr>
          <p:cNvPr id="42" name="Rectangle 4"/>
          <p:cNvSpPr/>
          <p:nvPr/>
        </p:nvSpPr>
        <p:spPr>
          <a:xfrm>
            <a:off x="3911829" y="5038717"/>
            <a:ext cx="3059597" cy="700576"/>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可以适配</a:t>
            </a:r>
            <a:r>
              <a:rPr lang="en-US" altLang="zh-CN" sz="1400" dirty="0" err="1">
                <a:solidFill>
                  <a:schemeClr val="tx2">
                    <a:lumMod val="75000"/>
                  </a:schemeClr>
                </a:solidFill>
                <a:latin typeface="Microsoft YaHei" panose="020B0503020204020204" pitchFamily="34" charset="-122"/>
                <a:ea typeface="Microsoft YaHei" panose="020B0503020204020204" pitchFamily="34" charset="-122"/>
              </a:rPr>
              <a:t>Hyperchain</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rPr>
              <a:t>Fabric</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等多种不同的区块链主流平台</a:t>
            </a:r>
            <a:endParaRPr lang="zh-CN" altLang="en-US" sz="14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45" name="Rectangle 26"/>
          <p:cNvSpPr/>
          <p:nvPr/>
        </p:nvSpPr>
        <p:spPr>
          <a:xfrm>
            <a:off x="8910870" y="4833680"/>
            <a:ext cx="3059598" cy="1346907"/>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单机器性能优化</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多压力机分布式可扩展</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基于</a:t>
            </a:r>
            <a:r>
              <a:rPr lang="en-US" sz="1400" dirty="0">
                <a:solidFill>
                  <a:schemeClr val="tx2">
                    <a:lumMod val="75000"/>
                  </a:schemeClr>
                </a:solidFill>
                <a:latin typeface="Microsoft YaHei" panose="020B0503020204020204" pitchFamily="34" charset="-122"/>
                <a:ea typeface="Microsoft YaHei" panose="020B0503020204020204" pitchFamily="34" charset="-122"/>
              </a:rPr>
              <a:t>Lua</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脚本和虚拟机，</a:t>
            </a:r>
            <a:r>
              <a:rPr lang="en-US" sz="1400" dirty="0">
                <a:solidFill>
                  <a:schemeClr val="tx2">
                    <a:lumMod val="75000"/>
                  </a:schemeClr>
                </a:solidFill>
                <a:latin typeface="Microsoft YaHei" panose="020B0503020204020204" pitchFamily="34" charset="-122"/>
                <a:ea typeface="Microsoft YaHei" panose="020B0503020204020204" pitchFamily="34" charset="-122"/>
              </a:rPr>
              <a:t>user hook</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提供可编程的用例扩展</a:t>
            </a:r>
            <a:endParaRPr lang="zh-CN" altLang="en-US" sz="1400"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46" name="Rectangle 27"/>
          <p:cNvSpPr/>
          <p:nvPr/>
        </p:nvSpPr>
        <p:spPr>
          <a:xfrm>
            <a:off x="6233514" y="962719"/>
            <a:ext cx="3208470" cy="1383665"/>
          </a:xfrm>
          <a:prstGeom prst="rect">
            <a:avLst/>
          </a:prstGeom>
        </p:spPr>
        <p:txBody>
          <a:bodyPr wrap="square">
            <a:spAutoFit/>
          </a:bodyPr>
          <a:lstStyle/>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rPr>
              <a:t>配置操作方便</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endParaRPr>
          </a:p>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rPr>
              <a:t>脚本定制简单</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endParaRPr>
          </a:p>
          <a:p>
            <a:pPr marL="285750" indent="-285750">
              <a:lnSpc>
                <a:spcPct val="150000"/>
              </a:lnSpc>
              <a:buFont typeface="Arial" panose="020B0604020202090204" pitchFamily="34" charset="0"/>
              <a:buChar char="•"/>
            </a:pPr>
            <a:r>
              <a:rPr lang="zh-CN" altLang="en-US"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rPr>
              <a:t>虚拟机内置接口统一的</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rPr>
              <a:t>Go</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rPr>
              <a:t>区块链客户端，可快速构建平台测试</a:t>
            </a:r>
            <a:endParaRPr lang="zh-CN" altLang="en-US" sz="1400" dirty="0">
              <a:solidFill>
                <a:schemeClr val="tx2">
                  <a:lumMod val="75000"/>
                </a:schemeClr>
              </a:solidFill>
              <a:latin typeface="Microsoft YaHei" panose="020B0503020204020204" pitchFamily="34" charset="-122"/>
              <a:ea typeface="Microsoft YaHei" panose="020B0503020204020204" pitchFamily="34" charset="-122"/>
              <a:cs typeface="Source Han Sans SC Bold" panose="020B0400000000000000" charset="-122"/>
            </a:endParaRPr>
          </a:p>
        </p:txBody>
      </p:sp>
      <p:sp>
        <p:nvSpPr>
          <p:cNvPr id="47" name="箭头: 右 97"/>
          <p:cNvSpPr/>
          <p:nvPr/>
        </p:nvSpPr>
        <p:spPr>
          <a:xfrm rot="5400000">
            <a:off x="4070062" y="4320249"/>
            <a:ext cx="427089" cy="677985"/>
          </a:xfrm>
          <a:prstGeom prst="rightArrow">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8" name="箭头: 右 97"/>
          <p:cNvSpPr/>
          <p:nvPr/>
        </p:nvSpPr>
        <p:spPr>
          <a:xfrm rot="5400000">
            <a:off x="9289762" y="4320249"/>
            <a:ext cx="427089" cy="677985"/>
          </a:xfrm>
          <a:prstGeom prst="rightArrow">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49" name="箭头: 右 97"/>
          <p:cNvSpPr/>
          <p:nvPr/>
        </p:nvSpPr>
        <p:spPr>
          <a:xfrm rot="16200000">
            <a:off x="6634668" y="2224502"/>
            <a:ext cx="427089" cy="677985"/>
          </a:xfrm>
          <a:prstGeom prst="rightArrow">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687877" y="145764"/>
            <a:ext cx="4579862" cy="430887"/>
          </a:xfrm>
          <a:prstGeom prst="rect">
            <a:avLst/>
          </a:prstGeom>
          <a:noFill/>
        </p:spPr>
        <p:txBody>
          <a:bodyPr wrap="square" rtlCol="0" anchor="ctr">
            <a:spAutoFit/>
          </a:bodyPr>
          <a:lstStyle/>
          <a:p>
            <a:r>
              <a:rPr lang="zh-CN" altLang="en-US" sz="2200" b="1"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产品介绍 </a:t>
            </a:r>
            <a:r>
              <a:rPr lang="en-US" altLang="zh-CN"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a:t>
            </a:r>
            <a:r>
              <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rPr>
              <a:t>「产品优势」</a:t>
            </a:r>
            <a:endParaRPr lang="zh-CN" altLang="en-US" spc="100" dirty="0">
              <a:solidFill>
                <a:schemeClr val="tx2">
                  <a:lumMod val="75000"/>
                </a:schemeClr>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24945" y="2301798"/>
            <a:ext cx="1047894" cy="829945"/>
          </a:xfrm>
          <a:prstGeom prst="rect">
            <a:avLst/>
          </a:prstGeom>
          <a:noFill/>
        </p:spPr>
        <p:txBody>
          <a:bodyPr wrap="square" rtlCol="0">
            <a:spAutoFit/>
          </a:bodyPr>
          <a:lstStyle/>
          <a:p>
            <a:r>
              <a:rPr kumimoji="1" lang="en-US" altLang="zh-CN" sz="4800" b="1" dirty="0">
                <a:solidFill>
                  <a:schemeClr val="accent1">
                    <a:alpha val="70000"/>
                  </a:schemeClr>
                </a:solidFill>
                <a:latin typeface="Microsoft YaHei" panose="020B0503020204020204" pitchFamily="34" charset="-122"/>
                <a:ea typeface="Microsoft YaHei" panose="020B0503020204020204" pitchFamily="34" charset="-122"/>
              </a:rPr>
              <a:t>03</a:t>
            </a:r>
            <a:endParaRPr kumimoji="1" lang="zh-CN" altLang="en-US" sz="4800" b="1" dirty="0">
              <a:solidFill>
                <a:schemeClr val="accent1">
                  <a:alpha val="7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7361456" y="3044279"/>
            <a:ext cx="4207152" cy="768350"/>
          </a:xfrm>
          <a:prstGeom prst="rect">
            <a:avLst/>
          </a:prstGeom>
          <a:noFill/>
        </p:spPr>
        <p:txBody>
          <a:bodyPr wrap="square" rtlCol="0">
            <a:spAutoFit/>
          </a:bodyPr>
          <a:lstStyle/>
          <a:p>
            <a:r>
              <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rPr>
              <a:t>基础架构</a:t>
            </a:r>
            <a:endParaRPr kumimoji="1" lang="zh-CN" altLang="en-US" sz="4400" b="1" dirty="0">
              <a:solidFill>
                <a:schemeClr val="tx2">
                  <a:lumMod val="50000"/>
                </a:schemeClr>
              </a:solid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7475220" y="3550285"/>
            <a:ext cx="2597785" cy="2584450"/>
          </a:xfrm>
          <a:prstGeom prst="rect">
            <a:avLst/>
          </a:prstGeom>
          <a:noFill/>
        </p:spPr>
        <p:txBody>
          <a:bodyPr wrap="square" rtlCol="0">
            <a:spAutoFit/>
          </a:bodyPr>
          <a:lstStyle/>
          <a:p>
            <a:pPr marL="285750" indent="-285750" algn="l">
              <a:lnSpc>
                <a:spcPct val="150000"/>
              </a:lnSpc>
              <a:buFont typeface="Arial" panose="020B0604020202090204" pitchFamily="34" charset="0"/>
              <a:buChar char="•"/>
            </a:pP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gn="l">
              <a:lnSpc>
                <a:spcPct val="150000"/>
              </a:lnSpc>
              <a:buFont typeface="Arial" panose="020B0604020202090204" pitchFamily="34" charset="0"/>
              <a:buChar char="•"/>
            </a:pP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基准层</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gn="l">
              <a:lnSpc>
                <a:spcPct val="150000"/>
              </a:lnSpc>
              <a:buFont typeface="Arial" panose="020B0604020202090204" pitchFamily="34" charset="0"/>
              <a:buChar char="•"/>
            </a:pPr>
            <a:r>
              <a:rPr kumimoji="1" lang="en-US" altLang="zh-CN" dirty="0">
                <a:latin typeface="Microsoft YaHei" panose="020B0503020204020204" pitchFamily="34" charset="-122"/>
                <a:ea typeface="Microsoft YaHei" panose="020B0503020204020204" pitchFamily="34" charset="-122"/>
                <a:sym typeface="+mn-ea"/>
              </a:rPr>
              <a:t>master</a:t>
            </a:r>
            <a:r>
              <a:rPr kumimoji="1" lang="zh-CN" altLang="en-US" dirty="0">
                <a:latin typeface="Microsoft YaHei" panose="020B0503020204020204" pitchFamily="34" charset="-122"/>
                <a:ea typeface="Microsoft YaHei" panose="020B0503020204020204" pitchFamily="34" charset="-122"/>
                <a:sym typeface="+mn-ea"/>
              </a:rPr>
              <a:t>层</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gn="l">
              <a:lnSpc>
                <a:spcPct val="150000"/>
              </a:lnSpc>
              <a:buFont typeface="Arial" panose="020B0604020202090204" pitchFamily="34" charset="0"/>
              <a:buChar char="•"/>
            </a:pPr>
            <a:r>
              <a:rPr lang="en-US" altLang="zh-CN"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worker</a:t>
            </a: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层</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gn="l">
              <a:lnSpc>
                <a:spcPct val="150000"/>
              </a:lnSpc>
              <a:buFont typeface="Arial" panose="020B0604020202090204" pitchFamily="34" charset="0"/>
              <a:buChar char="•"/>
            </a:pP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虚拟机层</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a:p>
            <a:pPr marL="285750" indent="-285750" algn="l">
              <a:lnSpc>
                <a:spcPct val="150000"/>
              </a:lnSpc>
              <a:buFont typeface="Arial" panose="020B0604020202090204" pitchFamily="34" charset="0"/>
              <a:buChar char="•"/>
            </a:pPr>
            <a:r>
              <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rPr>
              <a:t>平台适配层</a:t>
            </a:r>
            <a:endParaRPr lang="zh-CN" altLang="en-US" dirty="0">
              <a:solidFill>
                <a:schemeClr val="tx2"/>
              </a:solidFill>
              <a:latin typeface="Microsoft YaHei" panose="020B0503020204020204" pitchFamily="34" charset="-122"/>
              <a:ea typeface="Microsoft YaHei" panose="020B0503020204020204" pitchFamily="34" charset="-122"/>
              <a:sym typeface="Source Han Sans SC" panose="020B0400000000000000" charset="-122"/>
              <a:rtl val="0"/>
            </a:endParaRPr>
          </a:p>
        </p:txBody>
      </p:sp>
    </p:spTree>
  </p:cSld>
  <p:clrMapOvr>
    <a:masterClrMapping/>
  </p:clrMapOvr>
</p:sld>
</file>

<file path=ppt/tags/tag1.xml><?xml version="1.0" encoding="utf-8"?>
<p:tagLst xmlns:p="http://schemas.openxmlformats.org/presentationml/2006/main">
  <p:tag name="KSO_WM_UNIT_TABLE_BEAUTIFY" val="smartTable{0bf4a40d-062b-40a8-b12b-55d06863b86d}"/>
  <p:tag name="TABLE_ENDDRAG_ORIGIN_RECT" val="816*329"/>
  <p:tag name="TABLE_ENDDRAG_RECT" val="71*105*816*305"/>
</p:tagLst>
</file>

<file path=ppt/theme/theme1.xml><?xml version="1.0" encoding="utf-8"?>
<a:theme xmlns:a="http://schemas.openxmlformats.org/drawingml/2006/main" name="主题趣链浅色">
  <a:themeElements>
    <a:clrScheme name="趣链浅色">
      <a:dk1>
        <a:srgbClr val="000000"/>
      </a:dk1>
      <a:lt1>
        <a:srgbClr val="FFFFFF"/>
      </a:lt1>
      <a:dk2>
        <a:srgbClr val="44546A"/>
      </a:dk2>
      <a:lt2>
        <a:srgbClr val="E7E6E6"/>
      </a:lt2>
      <a:accent1>
        <a:srgbClr val="3370D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趣链浅色">
  <a:themeElements>
    <a:clrScheme name="趣链浅色">
      <a:dk1>
        <a:srgbClr val="000000"/>
      </a:dk1>
      <a:lt1>
        <a:srgbClr val="FFFFFF"/>
      </a:lt1>
      <a:dk2>
        <a:srgbClr val="44546A"/>
      </a:dk2>
      <a:lt2>
        <a:srgbClr val="E7E6E6"/>
      </a:lt2>
      <a:accent1>
        <a:srgbClr val="3370D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 主题趣链浅色</Template>
  <TotalTime>0</TotalTime>
  <Words>6463</Words>
  <Application>WPS 演示</Application>
  <PresentationFormat>宽屏</PresentationFormat>
  <Paragraphs>527</Paragraphs>
  <Slides>40</Slides>
  <Notes>37</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40</vt:i4>
      </vt:variant>
    </vt:vector>
  </HeadingPairs>
  <TitlesOfParts>
    <vt:vector size="66" baseType="lpstr">
      <vt:lpstr>Arial</vt:lpstr>
      <vt:lpstr>方正书宋_GBK</vt:lpstr>
      <vt:lpstr>Wingdings</vt:lpstr>
      <vt:lpstr>Source Han Sans SC</vt:lpstr>
      <vt:lpstr>Source Han Sans SC</vt:lpstr>
      <vt:lpstr>Microsoft YaHei</vt:lpstr>
      <vt:lpstr>汉仪旗黑</vt:lpstr>
      <vt:lpstr>微软雅黑</vt:lpstr>
      <vt:lpstr>微软雅黑</vt:lpstr>
      <vt:lpstr>YouSheBiaoTiHei</vt:lpstr>
      <vt:lpstr>Times New Roman</vt:lpstr>
      <vt:lpstr>Source Han Sans SC Bold</vt:lpstr>
      <vt:lpstr>宋体</vt:lpstr>
      <vt:lpstr>汉仪书宋二KW</vt:lpstr>
      <vt:lpstr>Wingdings</vt:lpstr>
      <vt:lpstr>Consolas</vt:lpstr>
      <vt:lpstr>Arial Unicode MS</vt:lpstr>
      <vt:lpstr>等线 Light</vt:lpstr>
      <vt:lpstr>汉仪中等线KW</vt:lpstr>
      <vt:lpstr>等线</vt:lpstr>
      <vt:lpstr>Calibri</vt:lpstr>
      <vt:lpstr>Helvetica Neue</vt:lpstr>
      <vt:lpstr>苹方-简</vt:lpstr>
      <vt:lpstr>Thonburi</vt:lpstr>
      <vt:lpstr>主题趣链浅色</vt:lpstr>
      <vt:lpstr>1_主题趣链浅色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guopenglin</dc:creator>
  <cp:lastModifiedBy>guopenglin</cp:lastModifiedBy>
  <cp:revision>45</cp:revision>
  <dcterms:created xsi:type="dcterms:W3CDTF">2021-11-22T09:23:57Z</dcterms:created>
  <dcterms:modified xsi:type="dcterms:W3CDTF">2021-11-22T09:23:57Z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2052-3.9.2.6301</vt:lpwstr>
  </property>
</Properties>
</file>